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15_53FC0B2A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7" r:id="rId3"/>
    <p:sldId id="265" r:id="rId4"/>
    <p:sldId id="264" r:id="rId5"/>
    <p:sldId id="268" r:id="rId6"/>
    <p:sldId id="269" r:id="rId7"/>
    <p:sldId id="276" r:id="rId8"/>
    <p:sldId id="274" r:id="rId9"/>
    <p:sldId id="275" r:id="rId10"/>
    <p:sldId id="270" r:id="rId11"/>
    <p:sldId id="271" r:id="rId12"/>
    <p:sldId id="278" r:id="rId13"/>
    <p:sldId id="272" r:id="rId14"/>
    <p:sldId id="279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B8FAB9-B025-87C0-B5DD-161A5FA9BF9A}" name="Ananthabhotla, Lakshmi Yasodhara" initials="AY" userId="S::laa147@pitt.edu::1a5eb61b-c9dd-46ff-b012-750cfca4c24a" providerId="AD"/>
  <p188:author id="{1A6359DD-0E08-0FA6-E6C4-6FBDDE0479AE}" name="akhileshrvn97@gmail.com" initials="ak" userId="S::urn:spo:guest#akhileshrvn97@gmail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C68D1-8BD3-6FE4-E3E6-165CE294459F}" v="52" dt="2022-10-25T14:10:18.174"/>
    <p1510:client id="{A37DF3F3-579A-F651-5739-136D58A3BFAE}" v="2547" dt="2022-10-25T17:22:22.316"/>
    <p1510:client id="{A988C7DC-96AB-3415-B643-FE853FCD455B}" v="163" dt="2022-10-25T17:21:11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15_53FC0B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50B393-DB62-40BC-99C1-9CCB0C7ACF6D}" authorId="{1A6359DD-0E08-0FA6-E6C4-6FBDDE0479AE}" status="resolved" created="2022-10-25T16:30:46.633" complete="100000">
    <pc:sldMkLst xmlns:pc="http://schemas.microsoft.com/office/powerpoint/2013/main/command">
      <pc:docMk/>
      <pc:sldMk cId="1409026858" sldId="277"/>
    </pc:sldMkLst>
    <p188:replyLst>
      <p188:reply id="{F2E430AA-ABA6-4843-928C-394026438BC0}" authorId="{9AB8FAB9-B025-87C0-B5DD-161A5FA9BF9A}" created="2022-10-25T16:54:39.265">
        <p188:txBody>
          <a:bodyPr/>
          <a:lstStyle/>
          <a:p>
            <a:r>
              <a:rPr lang="en-US"/>
              <a:t>Okyy</a:t>
            </a:r>
          </a:p>
        </p188:txBody>
      </p188:reply>
    </p188:replyLst>
    <p188:txBody>
      <a:bodyPr/>
      <a:lstStyle/>
      <a:p>
        <a:r>
          <a:rPr lang="en-US"/>
          <a:t>I'll make an alternative slide for slide 2...see if thats okay?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63FBE-282E-4A21-9FFE-4193619847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885078-0343-4E21-9C4A-B5962CC16067}">
      <dgm:prSet/>
      <dgm:spPr/>
      <dgm:t>
        <a:bodyPr/>
        <a:lstStyle/>
        <a:p>
          <a:pPr rtl="0"/>
          <a:r>
            <a:rPr lang="en-US">
              <a:latin typeface="Arial Black" panose="020B0A04020102020204"/>
            </a:rPr>
            <a:t>The economic</a:t>
          </a:r>
          <a:r>
            <a:rPr lang="en-US"/>
            <a:t> impacts of COVID-19 in Oregon included stock market losses for major companies like Intel, Nike, etc.</a:t>
          </a:r>
        </a:p>
      </dgm:t>
    </dgm:pt>
    <dgm:pt modelId="{002AB678-5116-4460-9DA3-4B9A82060CFD}" type="parTrans" cxnId="{96DD4A97-FD75-4184-B0B1-51B441C91900}">
      <dgm:prSet/>
      <dgm:spPr/>
      <dgm:t>
        <a:bodyPr/>
        <a:lstStyle/>
        <a:p>
          <a:endParaRPr lang="en-US"/>
        </a:p>
      </dgm:t>
    </dgm:pt>
    <dgm:pt modelId="{258A952C-50D9-45E8-AD6E-B13FBE01363D}" type="sibTrans" cxnId="{96DD4A97-FD75-4184-B0B1-51B441C91900}">
      <dgm:prSet/>
      <dgm:spPr/>
      <dgm:t>
        <a:bodyPr/>
        <a:lstStyle/>
        <a:p>
          <a:endParaRPr lang="en-US"/>
        </a:p>
      </dgm:t>
    </dgm:pt>
    <dgm:pt modelId="{CA1B640C-981B-4C31-8E99-D7E8795CAF07}">
      <dgm:prSet/>
      <dgm:spPr/>
      <dgm:t>
        <a:bodyPr/>
        <a:lstStyle/>
        <a:p>
          <a:r>
            <a:rPr lang="en-US"/>
            <a:t>"28% of Oregon businesses saw revenue decline by 90% or more in April"</a:t>
          </a:r>
        </a:p>
      </dgm:t>
    </dgm:pt>
    <dgm:pt modelId="{632F6EF8-8313-465E-90FD-CD0E91E31986}" type="parTrans" cxnId="{4E27911D-5B85-4E26-8069-F17AD64E5557}">
      <dgm:prSet/>
      <dgm:spPr/>
      <dgm:t>
        <a:bodyPr/>
        <a:lstStyle/>
        <a:p>
          <a:endParaRPr lang="en-US"/>
        </a:p>
      </dgm:t>
    </dgm:pt>
    <dgm:pt modelId="{7C076601-130A-42EE-877D-B8AB72693CC0}" type="sibTrans" cxnId="{4E27911D-5B85-4E26-8069-F17AD64E5557}">
      <dgm:prSet/>
      <dgm:spPr/>
      <dgm:t>
        <a:bodyPr/>
        <a:lstStyle/>
        <a:p>
          <a:endParaRPr lang="en-US"/>
        </a:p>
      </dgm:t>
    </dgm:pt>
    <dgm:pt modelId="{4752923A-FD18-4AF0-A8E9-D26A30AA9616}" type="pres">
      <dgm:prSet presAssocID="{62E63FBE-282E-4A21-9FFE-419361984749}" presName="linear" presStyleCnt="0">
        <dgm:presLayoutVars>
          <dgm:animLvl val="lvl"/>
          <dgm:resizeHandles val="exact"/>
        </dgm:presLayoutVars>
      </dgm:prSet>
      <dgm:spPr/>
    </dgm:pt>
    <dgm:pt modelId="{B54C4F6D-E686-4244-B8FE-0A19448C1DC7}" type="pres">
      <dgm:prSet presAssocID="{42885078-0343-4E21-9C4A-B5962CC1606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7D02CE-C9AA-4FB8-B0AB-44AC66B3081E}" type="pres">
      <dgm:prSet presAssocID="{258A952C-50D9-45E8-AD6E-B13FBE01363D}" presName="spacer" presStyleCnt="0"/>
      <dgm:spPr/>
    </dgm:pt>
    <dgm:pt modelId="{1068D556-9555-4EF7-8EA7-97E431CC25F4}" type="pres">
      <dgm:prSet presAssocID="{CA1B640C-981B-4C31-8E99-D7E8795CAF0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E27911D-5B85-4E26-8069-F17AD64E5557}" srcId="{62E63FBE-282E-4A21-9FFE-419361984749}" destId="{CA1B640C-981B-4C31-8E99-D7E8795CAF07}" srcOrd="1" destOrd="0" parTransId="{632F6EF8-8313-465E-90FD-CD0E91E31986}" sibTransId="{7C076601-130A-42EE-877D-B8AB72693CC0}"/>
    <dgm:cxn modelId="{39ACB83F-8C49-4FAC-AD7B-23EE9884E808}" type="presOf" srcId="{CA1B640C-981B-4C31-8E99-D7E8795CAF07}" destId="{1068D556-9555-4EF7-8EA7-97E431CC25F4}" srcOrd="0" destOrd="0" presId="urn:microsoft.com/office/officeart/2005/8/layout/vList2"/>
    <dgm:cxn modelId="{AC0C6B66-8435-44BF-8884-F15E517C9C3D}" type="presOf" srcId="{62E63FBE-282E-4A21-9FFE-419361984749}" destId="{4752923A-FD18-4AF0-A8E9-D26A30AA9616}" srcOrd="0" destOrd="0" presId="urn:microsoft.com/office/officeart/2005/8/layout/vList2"/>
    <dgm:cxn modelId="{F00A9B82-68A8-41C3-B890-8CC8C03A6AE1}" type="presOf" srcId="{42885078-0343-4E21-9C4A-B5962CC16067}" destId="{B54C4F6D-E686-4244-B8FE-0A19448C1DC7}" srcOrd="0" destOrd="0" presId="urn:microsoft.com/office/officeart/2005/8/layout/vList2"/>
    <dgm:cxn modelId="{96DD4A97-FD75-4184-B0B1-51B441C91900}" srcId="{62E63FBE-282E-4A21-9FFE-419361984749}" destId="{42885078-0343-4E21-9C4A-B5962CC16067}" srcOrd="0" destOrd="0" parTransId="{002AB678-5116-4460-9DA3-4B9A82060CFD}" sibTransId="{258A952C-50D9-45E8-AD6E-B13FBE01363D}"/>
    <dgm:cxn modelId="{9D7959A1-6410-4BCD-8083-0316D4FBE2AB}" type="presParOf" srcId="{4752923A-FD18-4AF0-A8E9-D26A30AA9616}" destId="{B54C4F6D-E686-4244-B8FE-0A19448C1DC7}" srcOrd="0" destOrd="0" presId="urn:microsoft.com/office/officeart/2005/8/layout/vList2"/>
    <dgm:cxn modelId="{A2E7A5CD-BB6A-4F0A-A716-95AA5D552062}" type="presParOf" srcId="{4752923A-FD18-4AF0-A8E9-D26A30AA9616}" destId="{307D02CE-C9AA-4FB8-B0AB-44AC66B3081E}" srcOrd="1" destOrd="0" presId="urn:microsoft.com/office/officeart/2005/8/layout/vList2"/>
    <dgm:cxn modelId="{2EA85C29-BBCA-458D-BF06-430D5D3708CC}" type="presParOf" srcId="{4752923A-FD18-4AF0-A8E9-D26A30AA9616}" destId="{1068D556-9555-4EF7-8EA7-97E431CC25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88ADD-CD05-44DA-81FD-5DC3A7810F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982991-674A-48D4-8DC5-A4B48AA6436C}">
      <dgm:prSet/>
      <dgm:spPr/>
      <dgm:t>
        <a:bodyPr/>
        <a:lstStyle/>
        <a:p>
          <a:r>
            <a:rPr lang="en-US"/>
            <a:t>"Only 33% of Businesses Have Workforces that Can Work Remotely"</a:t>
          </a:r>
        </a:p>
      </dgm:t>
    </dgm:pt>
    <dgm:pt modelId="{D3561150-C255-4377-B7F0-25E70915B0DD}" type="parTrans" cxnId="{C32628E8-840D-4994-8211-8FA765A19191}">
      <dgm:prSet/>
      <dgm:spPr/>
      <dgm:t>
        <a:bodyPr/>
        <a:lstStyle/>
        <a:p>
          <a:endParaRPr lang="en-US"/>
        </a:p>
      </dgm:t>
    </dgm:pt>
    <dgm:pt modelId="{3CD82298-E156-4DB1-8A5B-AFE473CE8E7F}" type="sibTrans" cxnId="{C32628E8-840D-4994-8211-8FA765A19191}">
      <dgm:prSet/>
      <dgm:spPr/>
      <dgm:t>
        <a:bodyPr/>
        <a:lstStyle/>
        <a:p>
          <a:endParaRPr lang="en-US"/>
        </a:p>
      </dgm:t>
    </dgm:pt>
    <dgm:pt modelId="{38F65111-4414-4CA9-BDCB-635CF08CCB42}">
      <dgm:prSet/>
      <dgm:spPr/>
      <dgm:t>
        <a:bodyPr/>
        <a:lstStyle/>
        <a:p>
          <a:r>
            <a:rPr lang="en-US"/>
            <a:t>Uncertainty &amp; Decline in Sales are the Biggest Challenges for Businesses During COVID-19</a:t>
          </a:r>
        </a:p>
      </dgm:t>
    </dgm:pt>
    <dgm:pt modelId="{23CB6729-5425-400E-A50D-2C97C4DA1908}" type="parTrans" cxnId="{60186643-2A4D-4478-9E43-43B5F9116031}">
      <dgm:prSet/>
      <dgm:spPr/>
      <dgm:t>
        <a:bodyPr/>
        <a:lstStyle/>
        <a:p>
          <a:endParaRPr lang="en-US"/>
        </a:p>
      </dgm:t>
    </dgm:pt>
    <dgm:pt modelId="{AB7837ED-75A4-4986-B2B9-9C35394A3C55}" type="sibTrans" cxnId="{60186643-2A4D-4478-9E43-43B5F9116031}">
      <dgm:prSet/>
      <dgm:spPr/>
      <dgm:t>
        <a:bodyPr/>
        <a:lstStyle/>
        <a:p>
          <a:endParaRPr lang="en-US"/>
        </a:p>
      </dgm:t>
    </dgm:pt>
    <dgm:pt modelId="{98CCE731-24D7-4D04-A933-6D1CC26CB5F4}" type="pres">
      <dgm:prSet presAssocID="{DBE88ADD-CD05-44DA-81FD-5DC3A7810FD3}" presName="linear" presStyleCnt="0">
        <dgm:presLayoutVars>
          <dgm:animLvl val="lvl"/>
          <dgm:resizeHandles val="exact"/>
        </dgm:presLayoutVars>
      </dgm:prSet>
      <dgm:spPr/>
    </dgm:pt>
    <dgm:pt modelId="{61B9B4E3-67E2-4571-9B34-EBA4D94EA4A0}" type="pres">
      <dgm:prSet presAssocID="{A6982991-674A-48D4-8DC5-A4B48AA643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8D61204-05D6-42DC-BF3B-1DE73FE691C6}" type="pres">
      <dgm:prSet presAssocID="{3CD82298-E156-4DB1-8A5B-AFE473CE8E7F}" presName="spacer" presStyleCnt="0"/>
      <dgm:spPr/>
    </dgm:pt>
    <dgm:pt modelId="{379F91A1-7740-43C2-B788-F9E8B45D2AB5}" type="pres">
      <dgm:prSet presAssocID="{38F65111-4414-4CA9-BDCB-635CF08CCB4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FA1140F-C888-47BB-BEB2-1BAB1965AC23}" type="presOf" srcId="{DBE88ADD-CD05-44DA-81FD-5DC3A7810FD3}" destId="{98CCE731-24D7-4D04-A933-6D1CC26CB5F4}" srcOrd="0" destOrd="0" presId="urn:microsoft.com/office/officeart/2005/8/layout/vList2"/>
    <dgm:cxn modelId="{60186643-2A4D-4478-9E43-43B5F9116031}" srcId="{DBE88ADD-CD05-44DA-81FD-5DC3A7810FD3}" destId="{38F65111-4414-4CA9-BDCB-635CF08CCB42}" srcOrd="1" destOrd="0" parTransId="{23CB6729-5425-400E-A50D-2C97C4DA1908}" sibTransId="{AB7837ED-75A4-4986-B2B9-9C35394A3C55}"/>
    <dgm:cxn modelId="{CB86EB55-7C02-4CE6-A0EF-2496234B1307}" type="presOf" srcId="{A6982991-674A-48D4-8DC5-A4B48AA6436C}" destId="{61B9B4E3-67E2-4571-9B34-EBA4D94EA4A0}" srcOrd="0" destOrd="0" presId="urn:microsoft.com/office/officeart/2005/8/layout/vList2"/>
    <dgm:cxn modelId="{FD1D67B3-5CEB-43A0-A4B6-49EF519A714F}" type="presOf" srcId="{38F65111-4414-4CA9-BDCB-635CF08CCB42}" destId="{379F91A1-7740-43C2-B788-F9E8B45D2AB5}" srcOrd="0" destOrd="0" presId="urn:microsoft.com/office/officeart/2005/8/layout/vList2"/>
    <dgm:cxn modelId="{C32628E8-840D-4994-8211-8FA765A19191}" srcId="{DBE88ADD-CD05-44DA-81FD-5DC3A7810FD3}" destId="{A6982991-674A-48D4-8DC5-A4B48AA6436C}" srcOrd="0" destOrd="0" parTransId="{D3561150-C255-4377-B7F0-25E70915B0DD}" sibTransId="{3CD82298-E156-4DB1-8A5B-AFE473CE8E7F}"/>
    <dgm:cxn modelId="{BBE8DC2A-C6BA-40C9-88ED-6226A96D390B}" type="presParOf" srcId="{98CCE731-24D7-4D04-A933-6D1CC26CB5F4}" destId="{61B9B4E3-67E2-4571-9B34-EBA4D94EA4A0}" srcOrd="0" destOrd="0" presId="urn:microsoft.com/office/officeart/2005/8/layout/vList2"/>
    <dgm:cxn modelId="{0F938D90-1FA9-4481-98BF-8D06CBC0FAE8}" type="presParOf" srcId="{98CCE731-24D7-4D04-A933-6D1CC26CB5F4}" destId="{18D61204-05D6-42DC-BF3B-1DE73FE691C6}" srcOrd="1" destOrd="0" presId="urn:microsoft.com/office/officeart/2005/8/layout/vList2"/>
    <dgm:cxn modelId="{1423E20C-8961-4521-808D-59886FDB5C1F}" type="presParOf" srcId="{98CCE731-24D7-4D04-A933-6D1CC26CB5F4}" destId="{379F91A1-7740-43C2-B788-F9E8B45D2AB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FBBE8A-4D3E-4AFD-9DF9-D06EA13ED0A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98C60D-13CE-4B92-B153-03FA7790C1C1}">
      <dgm:prSet phldr="0"/>
      <dgm:spPr/>
      <dgm:t>
        <a:bodyPr/>
        <a:lstStyle/>
        <a:p>
          <a:pPr rtl="0"/>
          <a:r>
            <a:rPr lang="en-US" b="0">
              <a:latin typeface="Arial Black" panose="020B0A04020102020204"/>
            </a:rPr>
            <a:t>SARS</a:t>
          </a:r>
          <a:r>
            <a:rPr lang="en-US" u="none"/>
            <a:t> Covid-19 cases </a:t>
          </a:r>
          <a:endParaRPr lang="en-US" b="0">
            <a:solidFill>
              <a:schemeClr val="bg1"/>
            </a:solidFill>
          </a:endParaRPr>
        </a:p>
      </dgm:t>
    </dgm:pt>
    <dgm:pt modelId="{D874DBCC-6456-4D78-8B98-636E3A6F2DBA}" type="parTrans" cxnId="{57803B0D-819B-4B01-88DC-3D840E9C38F5}">
      <dgm:prSet/>
      <dgm:spPr/>
      <dgm:t>
        <a:bodyPr/>
        <a:lstStyle/>
        <a:p>
          <a:endParaRPr lang="en-US"/>
        </a:p>
      </dgm:t>
    </dgm:pt>
    <dgm:pt modelId="{908C0F3B-C472-4BC8-A1C6-0FD620B0F7BD}" type="sibTrans" cxnId="{57803B0D-819B-4B01-88DC-3D840E9C38F5}">
      <dgm:prSet/>
      <dgm:spPr/>
      <dgm:t>
        <a:bodyPr/>
        <a:lstStyle/>
        <a:p>
          <a:endParaRPr lang="en-US"/>
        </a:p>
      </dgm:t>
    </dgm:pt>
    <dgm:pt modelId="{A1C323AC-738D-4653-AEA6-DCF858ACB21C}">
      <dgm:prSet/>
      <dgm:spPr/>
      <dgm:t>
        <a:bodyPr/>
        <a:lstStyle/>
        <a:p>
          <a:r>
            <a:rPr lang="en-US"/>
            <a:t>Number of births in each county </a:t>
          </a:r>
        </a:p>
      </dgm:t>
    </dgm:pt>
    <dgm:pt modelId="{DAD31F0B-1019-4316-BD05-9AAEFA876C1E}" type="parTrans" cxnId="{F698DDC3-E2E5-4D20-9466-25DDFC20A532}">
      <dgm:prSet/>
      <dgm:spPr/>
      <dgm:t>
        <a:bodyPr/>
        <a:lstStyle/>
        <a:p>
          <a:endParaRPr lang="en-US"/>
        </a:p>
      </dgm:t>
    </dgm:pt>
    <dgm:pt modelId="{1A47E902-A150-4F08-A205-61ABC259D587}" type="sibTrans" cxnId="{F698DDC3-E2E5-4D20-9466-25DDFC20A532}">
      <dgm:prSet/>
      <dgm:spPr/>
      <dgm:t>
        <a:bodyPr/>
        <a:lstStyle/>
        <a:p>
          <a:endParaRPr lang="en-US"/>
        </a:p>
      </dgm:t>
    </dgm:pt>
    <dgm:pt modelId="{D52FBA5D-4802-4825-A705-A3A896982757}">
      <dgm:prSet/>
      <dgm:spPr/>
      <dgm:t>
        <a:bodyPr/>
        <a:lstStyle/>
        <a:p>
          <a:r>
            <a:rPr lang="en-US"/>
            <a:t>Annual per capita income </a:t>
          </a:r>
        </a:p>
      </dgm:t>
    </dgm:pt>
    <dgm:pt modelId="{D62E6601-9BD2-4105-A56A-F7DDE8B504EC}" type="parTrans" cxnId="{7C5B5EDF-85EC-49A2-83DF-2FB3EF65FB96}">
      <dgm:prSet/>
      <dgm:spPr/>
      <dgm:t>
        <a:bodyPr/>
        <a:lstStyle/>
        <a:p>
          <a:endParaRPr lang="en-US"/>
        </a:p>
      </dgm:t>
    </dgm:pt>
    <dgm:pt modelId="{CB5D2DE8-BCD3-48A3-AA51-984A628B8601}" type="sibTrans" cxnId="{7C5B5EDF-85EC-49A2-83DF-2FB3EF65FB96}">
      <dgm:prSet/>
      <dgm:spPr/>
      <dgm:t>
        <a:bodyPr/>
        <a:lstStyle/>
        <a:p>
          <a:endParaRPr lang="en-US"/>
        </a:p>
      </dgm:t>
    </dgm:pt>
    <dgm:pt modelId="{1C44013E-CE78-4F7F-8B2E-1A400A1BD5B4}" type="pres">
      <dgm:prSet presAssocID="{DAFBBE8A-4D3E-4AFD-9DF9-D06EA13ED0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1F0BF9-A1F2-49D2-BEF1-24031FA2B0C8}" type="pres">
      <dgm:prSet presAssocID="{9F98C60D-13CE-4B92-B153-03FA7790C1C1}" presName="hierRoot1" presStyleCnt="0"/>
      <dgm:spPr/>
    </dgm:pt>
    <dgm:pt modelId="{26B736C9-0879-4FCF-8450-342F1A5B559D}" type="pres">
      <dgm:prSet presAssocID="{9F98C60D-13CE-4B92-B153-03FA7790C1C1}" presName="composite" presStyleCnt="0"/>
      <dgm:spPr/>
    </dgm:pt>
    <dgm:pt modelId="{A7836CBA-B9E8-4F30-B78C-35EBF3E31F29}" type="pres">
      <dgm:prSet presAssocID="{9F98C60D-13CE-4B92-B153-03FA7790C1C1}" presName="background" presStyleLbl="node0" presStyleIdx="0" presStyleCnt="3"/>
      <dgm:spPr/>
    </dgm:pt>
    <dgm:pt modelId="{A12E3888-BCA3-4FA3-A2B6-C29CAAA9CC4F}" type="pres">
      <dgm:prSet presAssocID="{9F98C60D-13CE-4B92-B153-03FA7790C1C1}" presName="text" presStyleLbl="fgAcc0" presStyleIdx="0" presStyleCnt="3">
        <dgm:presLayoutVars>
          <dgm:chPref val="3"/>
        </dgm:presLayoutVars>
      </dgm:prSet>
      <dgm:spPr/>
    </dgm:pt>
    <dgm:pt modelId="{DD989605-0B74-49C1-B5D3-004BEBDAE812}" type="pres">
      <dgm:prSet presAssocID="{9F98C60D-13CE-4B92-B153-03FA7790C1C1}" presName="hierChild2" presStyleCnt="0"/>
      <dgm:spPr/>
    </dgm:pt>
    <dgm:pt modelId="{83B071C9-BAFE-4A99-9325-B3356F63D0DF}" type="pres">
      <dgm:prSet presAssocID="{A1C323AC-738D-4653-AEA6-DCF858ACB21C}" presName="hierRoot1" presStyleCnt="0"/>
      <dgm:spPr/>
    </dgm:pt>
    <dgm:pt modelId="{2996DB3F-5FA1-4FBB-BC80-CC47C2856E13}" type="pres">
      <dgm:prSet presAssocID="{A1C323AC-738D-4653-AEA6-DCF858ACB21C}" presName="composite" presStyleCnt="0"/>
      <dgm:spPr/>
    </dgm:pt>
    <dgm:pt modelId="{67D5C3E6-F7D0-4CB0-B5EE-D135EB549C7D}" type="pres">
      <dgm:prSet presAssocID="{A1C323AC-738D-4653-AEA6-DCF858ACB21C}" presName="background" presStyleLbl="node0" presStyleIdx="1" presStyleCnt="3"/>
      <dgm:spPr/>
    </dgm:pt>
    <dgm:pt modelId="{CCE46AA3-170C-4C88-8149-501230C9F2DF}" type="pres">
      <dgm:prSet presAssocID="{A1C323AC-738D-4653-AEA6-DCF858ACB21C}" presName="text" presStyleLbl="fgAcc0" presStyleIdx="1" presStyleCnt="3">
        <dgm:presLayoutVars>
          <dgm:chPref val="3"/>
        </dgm:presLayoutVars>
      </dgm:prSet>
      <dgm:spPr/>
    </dgm:pt>
    <dgm:pt modelId="{01218EDE-CE74-4C50-B864-15D772536E2F}" type="pres">
      <dgm:prSet presAssocID="{A1C323AC-738D-4653-AEA6-DCF858ACB21C}" presName="hierChild2" presStyleCnt="0"/>
      <dgm:spPr/>
    </dgm:pt>
    <dgm:pt modelId="{FF4AEA0E-AEB6-471D-842D-E0729338CE1A}" type="pres">
      <dgm:prSet presAssocID="{D52FBA5D-4802-4825-A705-A3A896982757}" presName="hierRoot1" presStyleCnt="0"/>
      <dgm:spPr/>
    </dgm:pt>
    <dgm:pt modelId="{0362ED20-3583-430D-B684-D2951389EC15}" type="pres">
      <dgm:prSet presAssocID="{D52FBA5D-4802-4825-A705-A3A896982757}" presName="composite" presStyleCnt="0"/>
      <dgm:spPr/>
    </dgm:pt>
    <dgm:pt modelId="{CE7392AA-786E-4547-9414-807661F1320E}" type="pres">
      <dgm:prSet presAssocID="{D52FBA5D-4802-4825-A705-A3A896982757}" presName="background" presStyleLbl="node0" presStyleIdx="2" presStyleCnt="3"/>
      <dgm:spPr/>
    </dgm:pt>
    <dgm:pt modelId="{74EB3D5E-CD0C-400F-9D68-C14A23151A57}" type="pres">
      <dgm:prSet presAssocID="{D52FBA5D-4802-4825-A705-A3A896982757}" presName="text" presStyleLbl="fgAcc0" presStyleIdx="2" presStyleCnt="3">
        <dgm:presLayoutVars>
          <dgm:chPref val="3"/>
        </dgm:presLayoutVars>
      </dgm:prSet>
      <dgm:spPr/>
    </dgm:pt>
    <dgm:pt modelId="{3B4F59BD-F556-4ECA-B2BA-59B7C9F5F8BE}" type="pres">
      <dgm:prSet presAssocID="{D52FBA5D-4802-4825-A705-A3A896982757}" presName="hierChild2" presStyleCnt="0"/>
      <dgm:spPr/>
    </dgm:pt>
  </dgm:ptLst>
  <dgm:cxnLst>
    <dgm:cxn modelId="{57803B0D-819B-4B01-88DC-3D840E9C38F5}" srcId="{DAFBBE8A-4D3E-4AFD-9DF9-D06EA13ED0A7}" destId="{9F98C60D-13CE-4B92-B153-03FA7790C1C1}" srcOrd="0" destOrd="0" parTransId="{D874DBCC-6456-4D78-8B98-636E3A6F2DBA}" sibTransId="{908C0F3B-C472-4BC8-A1C6-0FD620B0F7BD}"/>
    <dgm:cxn modelId="{EB0C1129-8988-4D5A-98ED-6ECA867E8AFF}" type="presOf" srcId="{DAFBBE8A-4D3E-4AFD-9DF9-D06EA13ED0A7}" destId="{1C44013E-CE78-4F7F-8B2E-1A400A1BD5B4}" srcOrd="0" destOrd="0" presId="urn:microsoft.com/office/officeart/2005/8/layout/hierarchy1"/>
    <dgm:cxn modelId="{5DC6072A-ADEF-443C-B1B4-D8019B8A2E1B}" type="presOf" srcId="{D52FBA5D-4802-4825-A705-A3A896982757}" destId="{74EB3D5E-CD0C-400F-9D68-C14A23151A57}" srcOrd="0" destOrd="0" presId="urn:microsoft.com/office/officeart/2005/8/layout/hierarchy1"/>
    <dgm:cxn modelId="{F6745833-21C9-4BE5-8864-A4468630C766}" type="presOf" srcId="{A1C323AC-738D-4653-AEA6-DCF858ACB21C}" destId="{CCE46AA3-170C-4C88-8149-501230C9F2DF}" srcOrd="0" destOrd="0" presId="urn:microsoft.com/office/officeart/2005/8/layout/hierarchy1"/>
    <dgm:cxn modelId="{6FF5A43B-E6CA-46B6-9706-57E2F091C52D}" type="presOf" srcId="{9F98C60D-13CE-4B92-B153-03FA7790C1C1}" destId="{A12E3888-BCA3-4FA3-A2B6-C29CAAA9CC4F}" srcOrd="0" destOrd="0" presId="urn:microsoft.com/office/officeart/2005/8/layout/hierarchy1"/>
    <dgm:cxn modelId="{F698DDC3-E2E5-4D20-9466-25DDFC20A532}" srcId="{DAFBBE8A-4D3E-4AFD-9DF9-D06EA13ED0A7}" destId="{A1C323AC-738D-4653-AEA6-DCF858ACB21C}" srcOrd="1" destOrd="0" parTransId="{DAD31F0B-1019-4316-BD05-9AAEFA876C1E}" sibTransId="{1A47E902-A150-4F08-A205-61ABC259D587}"/>
    <dgm:cxn modelId="{7C5B5EDF-85EC-49A2-83DF-2FB3EF65FB96}" srcId="{DAFBBE8A-4D3E-4AFD-9DF9-D06EA13ED0A7}" destId="{D52FBA5D-4802-4825-A705-A3A896982757}" srcOrd="2" destOrd="0" parTransId="{D62E6601-9BD2-4105-A56A-F7DDE8B504EC}" sibTransId="{CB5D2DE8-BCD3-48A3-AA51-984A628B8601}"/>
    <dgm:cxn modelId="{F3B5BA09-D9D2-4B4A-91D3-F81C2658855A}" type="presParOf" srcId="{1C44013E-CE78-4F7F-8B2E-1A400A1BD5B4}" destId="{F51F0BF9-A1F2-49D2-BEF1-24031FA2B0C8}" srcOrd="0" destOrd="0" presId="urn:microsoft.com/office/officeart/2005/8/layout/hierarchy1"/>
    <dgm:cxn modelId="{9A055802-DD49-4921-9E52-ECA0718D1557}" type="presParOf" srcId="{F51F0BF9-A1F2-49D2-BEF1-24031FA2B0C8}" destId="{26B736C9-0879-4FCF-8450-342F1A5B559D}" srcOrd="0" destOrd="0" presId="urn:microsoft.com/office/officeart/2005/8/layout/hierarchy1"/>
    <dgm:cxn modelId="{8F2FBA20-9511-42E7-B629-F7A824ACFF00}" type="presParOf" srcId="{26B736C9-0879-4FCF-8450-342F1A5B559D}" destId="{A7836CBA-B9E8-4F30-B78C-35EBF3E31F29}" srcOrd="0" destOrd="0" presId="urn:microsoft.com/office/officeart/2005/8/layout/hierarchy1"/>
    <dgm:cxn modelId="{BDB2DCBB-92C0-437D-97F6-69CECB4D1403}" type="presParOf" srcId="{26B736C9-0879-4FCF-8450-342F1A5B559D}" destId="{A12E3888-BCA3-4FA3-A2B6-C29CAAA9CC4F}" srcOrd="1" destOrd="0" presId="urn:microsoft.com/office/officeart/2005/8/layout/hierarchy1"/>
    <dgm:cxn modelId="{F7569191-1CA0-4804-B3CF-C4D71F9C0DAC}" type="presParOf" srcId="{F51F0BF9-A1F2-49D2-BEF1-24031FA2B0C8}" destId="{DD989605-0B74-49C1-B5D3-004BEBDAE812}" srcOrd="1" destOrd="0" presId="urn:microsoft.com/office/officeart/2005/8/layout/hierarchy1"/>
    <dgm:cxn modelId="{1DE682A7-607D-432F-BE20-F3A00E805FDB}" type="presParOf" srcId="{1C44013E-CE78-4F7F-8B2E-1A400A1BD5B4}" destId="{83B071C9-BAFE-4A99-9325-B3356F63D0DF}" srcOrd="1" destOrd="0" presId="urn:microsoft.com/office/officeart/2005/8/layout/hierarchy1"/>
    <dgm:cxn modelId="{E46B0D19-94B4-4E22-89E4-00AC95F819B7}" type="presParOf" srcId="{83B071C9-BAFE-4A99-9325-B3356F63D0DF}" destId="{2996DB3F-5FA1-4FBB-BC80-CC47C2856E13}" srcOrd="0" destOrd="0" presId="urn:microsoft.com/office/officeart/2005/8/layout/hierarchy1"/>
    <dgm:cxn modelId="{DEBC4E24-90D1-4C20-A1E5-AF944D41F9CA}" type="presParOf" srcId="{2996DB3F-5FA1-4FBB-BC80-CC47C2856E13}" destId="{67D5C3E6-F7D0-4CB0-B5EE-D135EB549C7D}" srcOrd="0" destOrd="0" presId="urn:microsoft.com/office/officeart/2005/8/layout/hierarchy1"/>
    <dgm:cxn modelId="{BD8E7E70-8981-483C-9446-D75AD8BB8740}" type="presParOf" srcId="{2996DB3F-5FA1-4FBB-BC80-CC47C2856E13}" destId="{CCE46AA3-170C-4C88-8149-501230C9F2DF}" srcOrd="1" destOrd="0" presId="urn:microsoft.com/office/officeart/2005/8/layout/hierarchy1"/>
    <dgm:cxn modelId="{F9D62DB7-11D9-4203-B62B-B1F44127DAB8}" type="presParOf" srcId="{83B071C9-BAFE-4A99-9325-B3356F63D0DF}" destId="{01218EDE-CE74-4C50-B864-15D772536E2F}" srcOrd="1" destOrd="0" presId="urn:microsoft.com/office/officeart/2005/8/layout/hierarchy1"/>
    <dgm:cxn modelId="{3509F295-D2D1-4562-9694-B19F18594AFF}" type="presParOf" srcId="{1C44013E-CE78-4F7F-8B2E-1A400A1BD5B4}" destId="{FF4AEA0E-AEB6-471D-842D-E0729338CE1A}" srcOrd="2" destOrd="0" presId="urn:microsoft.com/office/officeart/2005/8/layout/hierarchy1"/>
    <dgm:cxn modelId="{DDDF340F-6C3C-4091-9547-2B8075F62287}" type="presParOf" srcId="{FF4AEA0E-AEB6-471D-842D-E0729338CE1A}" destId="{0362ED20-3583-430D-B684-D2951389EC15}" srcOrd="0" destOrd="0" presId="urn:microsoft.com/office/officeart/2005/8/layout/hierarchy1"/>
    <dgm:cxn modelId="{11A99D94-6274-4C4D-B0B0-94C487CB7C99}" type="presParOf" srcId="{0362ED20-3583-430D-B684-D2951389EC15}" destId="{CE7392AA-786E-4547-9414-807661F1320E}" srcOrd="0" destOrd="0" presId="urn:microsoft.com/office/officeart/2005/8/layout/hierarchy1"/>
    <dgm:cxn modelId="{61F19CE0-29C7-48DA-9CDB-B2E353512C04}" type="presParOf" srcId="{0362ED20-3583-430D-B684-D2951389EC15}" destId="{74EB3D5E-CD0C-400F-9D68-C14A23151A57}" srcOrd="1" destOrd="0" presId="urn:microsoft.com/office/officeart/2005/8/layout/hierarchy1"/>
    <dgm:cxn modelId="{4A792E34-D55A-48BC-9AFD-2D4CC8D13291}" type="presParOf" srcId="{FF4AEA0E-AEB6-471D-842D-E0729338CE1A}" destId="{3B4F59BD-F556-4ECA-B2BA-59B7C9F5F8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510940-F6C0-430F-B9C3-9E482E4DEEA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2F495F-1FEF-401A-BC44-006629910D5E}">
      <dgm:prSet/>
      <dgm:spPr/>
      <dgm:t>
        <a:bodyPr/>
        <a:lstStyle/>
        <a:p>
          <a:r>
            <a:rPr lang="en-US" b="1"/>
            <a:t>How did the covid 19 pandemic effect the annual income in each county?</a:t>
          </a:r>
          <a:endParaRPr lang="en-US" dirty="0"/>
        </a:p>
      </dgm:t>
    </dgm:pt>
    <dgm:pt modelId="{3348B94D-249B-4B29-984E-77D1DD09ADB4}" type="parTrans" cxnId="{05CFA63F-B20B-4BFF-989F-3CCF889425DA}">
      <dgm:prSet/>
      <dgm:spPr/>
      <dgm:t>
        <a:bodyPr/>
        <a:lstStyle/>
        <a:p>
          <a:endParaRPr lang="en-US"/>
        </a:p>
      </dgm:t>
    </dgm:pt>
    <dgm:pt modelId="{7CC77320-A399-4CB4-A494-5B0026B18460}" type="sibTrans" cxnId="{05CFA63F-B20B-4BFF-989F-3CCF889425DA}">
      <dgm:prSet/>
      <dgm:spPr/>
      <dgm:t>
        <a:bodyPr/>
        <a:lstStyle/>
        <a:p>
          <a:endParaRPr lang="en-US"/>
        </a:p>
      </dgm:t>
    </dgm:pt>
    <dgm:pt modelId="{79ACB7E7-DF2F-443E-B973-CF3DF3415754}">
      <dgm:prSet/>
      <dgm:spPr/>
      <dgm:t>
        <a:bodyPr/>
        <a:lstStyle/>
        <a:p>
          <a:r>
            <a:rPr lang="en-US" b="1"/>
            <a:t>How did the covid 19 pandemic effect the number of births in each county?</a:t>
          </a:r>
          <a:endParaRPr lang="en-US"/>
        </a:p>
      </dgm:t>
    </dgm:pt>
    <dgm:pt modelId="{78C7F891-BF0A-4718-9D06-D9A5DFB1629F}" type="parTrans" cxnId="{43F5FEA3-93B2-444D-9E8A-591F04854628}">
      <dgm:prSet/>
      <dgm:spPr/>
      <dgm:t>
        <a:bodyPr/>
        <a:lstStyle/>
        <a:p>
          <a:endParaRPr lang="en-US"/>
        </a:p>
      </dgm:t>
    </dgm:pt>
    <dgm:pt modelId="{B5062EEC-FFAA-420E-A6DC-E6A9482C17AC}" type="sibTrans" cxnId="{43F5FEA3-93B2-444D-9E8A-591F04854628}">
      <dgm:prSet/>
      <dgm:spPr/>
      <dgm:t>
        <a:bodyPr/>
        <a:lstStyle/>
        <a:p>
          <a:endParaRPr lang="en-US"/>
        </a:p>
      </dgm:t>
    </dgm:pt>
    <dgm:pt modelId="{73A08CD5-E8AE-4F66-BC59-AAD1D1E234AC}">
      <dgm:prSet/>
      <dgm:spPr/>
      <dgm:t>
        <a:bodyPr/>
        <a:lstStyle/>
        <a:p>
          <a:r>
            <a:rPr lang="en-US" b="1"/>
            <a:t>Were there less number of births in counties where there was less annual income, during the pandemic?</a:t>
          </a:r>
          <a:endParaRPr lang="en-US"/>
        </a:p>
      </dgm:t>
    </dgm:pt>
    <dgm:pt modelId="{625E4D9A-3F9D-46BF-9C60-2369E63CE87F}" type="parTrans" cxnId="{A79DDA7D-FDB2-4299-9EFE-45B6D326D5F2}">
      <dgm:prSet/>
      <dgm:spPr/>
      <dgm:t>
        <a:bodyPr/>
        <a:lstStyle/>
        <a:p>
          <a:endParaRPr lang="en-US"/>
        </a:p>
      </dgm:t>
    </dgm:pt>
    <dgm:pt modelId="{FD0BFCA2-F0E9-44C9-BD17-94036793E094}" type="sibTrans" cxnId="{A79DDA7D-FDB2-4299-9EFE-45B6D326D5F2}">
      <dgm:prSet/>
      <dgm:spPr/>
      <dgm:t>
        <a:bodyPr/>
        <a:lstStyle/>
        <a:p>
          <a:endParaRPr lang="en-US"/>
        </a:p>
      </dgm:t>
    </dgm:pt>
    <dgm:pt modelId="{C9DEE12B-D908-4A2C-9EF4-74D226331508}" type="pres">
      <dgm:prSet presAssocID="{55510940-F6C0-430F-B9C3-9E482E4DEEAB}" presName="outerComposite" presStyleCnt="0">
        <dgm:presLayoutVars>
          <dgm:chMax val="5"/>
          <dgm:dir/>
          <dgm:resizeHandles val="exact"/>
        </dgm:presLayoutVars>
      </dgm:prSet>
      <dgm:spPr/>
    </dgm:pt>
    <dgm:pt modelId="{4F0EADC0-4910-49A6-9EB9-F25848012AEE}" type="pres">
      <dgm:prSet presAssocID="{55510940-F6C0-430F-B9C3-9E482E4DEEAB}" presName="dummyMaxCanvas" presStyleCnt="0">
        <dgm:presLayoutVars/>
      </dgm:prSet>
      <dgm:spPr/>
    </dgm:pt>
    <dgm:pt modelId="{C33EACB1-A87E-497D-82A0-E7500884B43D}" type="pres">
      <dgm:prSet presAssocID="{55510940-F6C0-430F-B9C3-9E482E4DEEAB}" presName="ThreeNodes_1" presStyleLbl="node1" presStyleIdx="0" presStyleCnt="3">
        <dgm:presLayoutVars>
          <dgm:bulletEnabled val="1"/>
        </dgm:presLayoutVars>
      </dgm:prSet>
      <dgm:spPr/>
    </dgm:pt>
    <dgm:pt modelId="{1453378A-49A0-452D-B274-F80485B31D55}" type="pres">
      <dgm:prSet presAssocID="{55510940-F6C0-430F-B9C3-9E482E4DEEAB}" presName="ThreeNodes_2" presStyleLbl="node1" presStyleIdx="1" presStyleCnt="3">
        <dgm:presLayoutVars>
          <dgm:bulletEnabled val="1"/>
        </dgm:presLayoutVars>
      </dgm:prSet>
      <dgm:spPr/>
    </dgm:pt>
    <dgm:pt modelId="{7003CBC8-F053-404D-8A16-A26773D42932}" type="pres">
      <dgm:prSet presAssocID="{55510940-F6C0-430F-B9C3-9E482E4DEEAB}" presName="ThreeNodes_3" presStyleLbl="node1" presStyleIdx="2" presStyleCnt="3">
        <dgm:presLayoutVars>
          <dgm:bulletEnabled val="1"/>
        </dgm:presLayoutVars>
      </dgm:prSet>
      <dgm:spPr/>
    </dgm:pt>
    <dgm:pt modelId="{1214A8D9-3996-4F46-8428-745D721601DF}" type="pres">
      <dgm:prSet presAssocID="{55510940-F6C0-430F-B9C3-9E482E4DEEAB}" presName="ThreeConn_1-2" presStyleLbl="fgAccFollowNode1" presStyleIdx="0" presStyleCnt="2">
        <dgm:presLayoutVars>
          <dgm:bulletEnabled val="1"/>
        </dgm:presLayoutVars>
      </dgm:prSet>
      <dgm:spPr/>
    </dgm:pt>
    <dgm:pt modelId="{ACBB0614-0C88-481A-AADE-0FEAB3C5AC41}" type="pres">
      <dgm:prSet presAssocID="{55510940-F6C0-430F-B9C3-9E482E4DEEAB}" presName="ThreeConn_2-3" presStyleLbl="fgAccFollowNode1" presStyleIdx="1" presStyleCnt="2">
        <dgm:presLayoutVars>
          <dgm:bulletEnabled val="1"/>
        </dgm:presLayoutVars>
      </dgm:prSet>
      <dgm:spPr/>
    </dgm:pt>
    <dgm:pt modelId="{FF504A60-7769-4C20-A3B6-98A792B3AD3A}" type="pres">
      <dgm:prSet presAssocID="{55510940-F6C0-430F-B9C3-9E482E4DEEAB}" presName="ThreeNodes_1_text" presStyleLbl="node1" presStyleIdx="2" presStyleCnt="3">
        <dgm:presLayoutVars>
          <dgm:bulletEnabled val="1"/>
        </dgm:presLayoutVars>
      </dgm:prSet>
      <dgm:spPr/>
    </dgm:pt>
    <dgm:pt modelId="{3890ABD0-5D8E-4B68-9AE2-7D1E3B8BFD22}" type="pres">
      <dgm:prSet presAssocID="{55510940-F6C0-430F-B9C3-9E482E4DEEAB}" presName="ThreeNodes_2_text" presStyleLbl="node1" presStyleIdx="2" presStyleCnt="3">
        <dgm:presLayoutVars>
          <dgm:bulletEnabled val="1"/>
        </dgm:presLayoutVars>
      </dgm:prSet>
      <dgm:spPr/>
    </dgm:pt>
    <dgm:pt modelId="{464C72C3-AD53-414E-ABDA-B00BDF5AA6D7}" type="pres">
      <dgm:prSet presAssocID="{55510940-F6C0-430F-B9C3-9E482E4DEEA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4DCE71A-BB24-4D3E-81D3-4C264AA48975}" type="presOf" srcId="{032F495F-1FEF-401A-BC44-006629910D5E}" destId="{FF504A60-7769-4C20-A3B6-98A792B3AD3A}" srcOrd="1" destOrd="0" presId="urn:microsoft.com/office/officeart/2005/8/layout/vProcess5"/>
    <dgm:cxn modelId="{0C50A53E-39D6-4F78-A7EC-1521B4E17399}" type="presOf" srcId="{032F495F-1FEF-401A-BC44-006629910D5E}" destId="{C33EACB1-A87E-497D-82A0-E7500884B43D}" srcOrd="0" destOrd="0" presId="urn:microsoft.com/office/officeart/2005/8/layout/vProcess5"/>
    <dgm:cxn modelId="{05CFA63F-B20B-4BFF-989F-3CCF889425DA}" srcId="{55510940-F6C0-430F-B9C3-9E482E4DEEAB}" destId="{032F495F-1FEF-401A-BC44-006629910D5E}" srcOrd="0" destOrd="0" parTransId="{3348B94D-249B-4B29-984E-77D1DD09ADB4}" sibTransId="{7CC77320-A399-4CB4-A494-5B0026B18460}"/>
    <dgm:cxn modelId="{A6F2E360-AAF2-427E-AF5A-3921F5FBAB4E}" type="presOf" srcId="{55510940-F6C0-430F-B9C3-9E482E4DEEAB}" destId="{C9DEE12B-D908-4A2C-9EF4-74D226331508}" srcOrd="0" destOrd="0" presId="urn:microsoft.com/office/officeart/2005/8/layout/vProcess5"/>
    <dgm:cxn modelId="{6E5A4246-2C18-4BCE-BDCD-41F07E3856E6}" type="presOf" srcId="{73A08CD5-E8AE-4F66-BC59-AAD1D1E234AC}" destId="{7003CBC8-F053-404D-8A16-A26773D42932}" srcOrd="0" destOrd="0" presId="urn:microsoft.com/office/officeart/2005/8/layout/vProcess5"/>
    <dgm:cxn modelId="{FA1C7051-268C-47FA-AC97-0A4B5D9784D8}" type="presOf" srcId="{79ACB7E7-DF2F-443E-B973-CF3DF3415754}" destId="{3890ABD0-5D8E-4B68-9AE2-7D1E3B8BFD22}" srcOrd="1" destOrd="0" presId="urn:microsoft.com/office/officeart/2005/8/layout/vProcess5"/>
    <dgm:cxn modelId="{A79DDA7D-FDB2-4299-9EFE-45B6D326D5F2}" srcId="{55510940-F6C0-430F-B9C3-9E482E4DEEAB}" destId="{73A08CD5-E8AE-4F66-BC59-AAD1D1E234AC}" srcOrd="2" destOrd="0" parTransId="{625E4D9A-3F9D-46BF-9C60-2369E63CE87F}" sibTransId="{FD0BFCA2-F0E9-44C9-BD17-94036793E094}"/>
    <dgm:cxn modelId="{C762CC8F-5BF8-4E66-AFF1-BDE78C1BD5DE}" type="presOf" srcId="{B5062EEC-FFAA-420E-A6DC-E6A9482C17AC}" destId="{ACBB0614-0C88-481A-AADE-0FEAB3C5AC41}" srcOrd="0" destOrd="0" presId="urn:microsoft.com/office/officeart/2005/8/layout/vProcess5"/>
    <dgm:cxn modelId="{43F5FEA3-93B2-444D-9E8A-591F04854628}" srcId="{55510940-F6C0-430F-B9C3-9E482E4DEEAB}" destId="{79ACB7E7-DF2F-443E-B973-CF3DF3415754}" srcOrd="1" destOrd="0" parTransId="{78C7F891-BF0A-4718-9D06-D9A5DFB1629F}" sibTransId="{B5062EEC-FFAA-420E-A6DC-E6A9482C17AC}"/>
    <dgm:cxn modelId="{398F3DD2-56CC-4EC0-BD0B-4BBD5FAE5572}" type="presOf" srcId="{73A08CD5-E8AE-4F66-BC59-AAD1D1E234AC}" destId="{464C72C3-AD53-414E-ABDA-B00BDF5AA6D7}" srcOrd="1" destOrd="0" presId="urn:microsoft.com/office/officeart/2005/8/layout/vProcess5"/>
    <dgm:cxn modelId="{F2FC36DA-760C-45FA-A1AF-796892BC2AAD}" type="presOf" srcId="{79ACB7E7-DF2F-443E-B973-CF3DF3415754}" destId="{1453378A-49A0-452D-B274-F80485B31D55}" srcOrd="0" destOrd="0" presId="urn:microsoft.com/office/officeart/2005/8/layout/vProcess5"/>
    <dgm:cxn modelId="{590937DA-890C-48BF-ACCD-D1D21E18E613}" type="presOf" srcId="{7CC77320-A399-4CB4-A494-5B0026B18460}" destId="{1214A8D9-3996-4F46-8428-745D721601DF}" srcOrd="0" destOrd="0" presId="urn:microsoft.com/office/officeart/2005/8/layout/vProcess5"/>
    <dgm:cxn modelId="{471BEEBA-C518-485A-BEE2-7D4EDECB1E0D}" type="presParOf" srcId="{C9DEE12B-D908-4A2C-9EF4-74D226331508}" destId="{4F0EADC0-4910-49A6-9EB9-F25848012AEE}" srcOrd="0" destOrd="0" presId="urn:microsoft.com/office/officeart/2005/8/layout/vProcess5"/>
    <dgm:cxn modelId="{DFB912D3-AD27-4B92-A3D6-DA4991AE431B}" type="presParOf" srcId="{C9DEE12B-D908-4A2C-9EF4-74D226331508}" destId="{C33EACB1-A87E-497D-82A0-E7500884B43D}" srcOrd="1" destOrd="0" presId="urn:microsoft.com/office/officeart/2005/8/layout/vProcess5"/>
    <dgm:cxn modelId="{061B0F49-BCC1-4C2C-8047-FBC09D1B9A51}" type="presParOf" srcId="{C9DEE12B-D908-4A2C-9EF4-74D226331508}" destId="{1453378A-49A0-452D-B274-F80485B31D55}" srcOrd="2" destOrd="0" presId="urn:microsoft.com/office/officeart/2005/8/layout/vProcess5"/>
    <dgm:cxn modelId="{1DBF19F4-B5F6-486F-B613-920E80778AB6}" type="presParOf" srcId="{C9DEE12B-D908-4A2C-9EF4-74D226331508}" destId="{7003CBC8-F053-404D-8A16-A26773D42932}" srcOrd="3" destOrd="0" presId="urn:microsoft.com/office/officeart/2005/8/layout/vProcess5"/>
    <dgm:cxn modelId="{4A9AF855-8C78-49FE-A4DF-0F23A69C2433}" type="presParOf" srcId="{C9DEE12B-D908-4A2C-9EF4-74D226331508}" destId="{1214A8D9-3996-4F46-8428-745D721601DF}" srcOrd="4" destOrd="0" presId="urn:microsoft.com/office/officeart/2005/8/layout/vProcess5"/>
    <dgm:cxn modelId="{A3FB0FEA-F06C-45B9-8236-17C71C73BE11}" type="presParOf" srcId="{C9DEE12B-D908-4A2C-9EF4-74D226331508}" destId="{ACBB0614-0C88-481A-AADE-0FEAB3C5AC41}" srcOrd="5" destOrd="0" presId="urn:microsoft.com/office/officeart/2005/8/layout/vProcess5"/>
    <dgm:cxn modelId="{3F6E9FB4-0FF4-4902-8C6E-2E9A48428577}" type="presParOf" srcId="{C9DEE12B-D908-4A2C-9EF4-74D226331508}" destId="{FF504A60-7769-4C20-A3B6-98A792B3AD3A}" srcOrd="6" destOrd="0" presId="urn:microsoft.com/office/officeart/2005/8/layout/vProcess5"/>
    <dgm:cxn modelId="{370B5401-DD8C-40CD-8575-7640C268D93F}" type="presParOf" srcId="{C9DEE12B-D908-4A2C-9EF4-74D226331508}" destId="{3890ABD0-5D8E-4B68-9AE2-7D1E3B8BFD22}" srcOrd="7" destOrd="0" presId="urn:microsoft.com/office/officeart/2005/8/layout/vProcess5"/>
    <dgm:cxn modelId="{B3807DF5-7E6F-4E00-B6F9-0A2301327EF8}" type="presParOf" srcId="{C9DEE12B-D908-4A2C-9EF4-74D226331508}" destId="{464C72C3-AD53-414E-ABDA-B00BDF5AA6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C4F6D-E686-4244-B8FE-0A19448C1DC7}">
      <dsp:nvSpPr>
        <dsp:cNvPr id="0" name=""/>
        <dsp:cNvSpPr/>
      </dsp:nvSpPr>
      <dsp:spPr>
        <a:xfrm>
          <a:off x="0" y="395362"/>
          <a:ext cx="3570028" cy="1333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 Black" panose="020B0A04020102020204"/>
            </a:rPr>
            <a:t>The economic</a:t>
          </a:r>
          <a:r>
            <a:rPr lang="en-US" sz="1900" kern="1200"/>
            <a:t> impacts of COVID-19 in Oregon included stock market losses for major companies like Intel, Nike, etc.</a:t>
          </a:r>
        </a:p>
      </dsp:txBody>
      <dsp:txXfrm>
        <a:off x="65111" y="460473"/>
        <a:ext cx="3439806" cy="1203577"/>
      </dsp:txXfrm>
    </dsp:sp>
    <dsp:sp modelId="{1068D556-9555-4EF7-8EA7-97E431CC25F4}">
      <dsp:nvSpPr>
        <dsp:cNvPr id="0" name=""/>
        <dsp:cNvSpPr/>
      </dsp:nvSpPr>
      <dsp:spPr>
        <a:xfrm>
          <a:off x="0" y="1783882"/>
          <a:ext cx="3570028" cy="1333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"28% of Oregon businesses saw revenue decline by 90% or more in April"</a:t>
          </a:r>
        </a:p>
      </dsp:txBody>
      <dsp:txXfrm>
        <a:off x="65111" y="1848993"/>
        <a:ext cx="3439806" cy="1203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9B4E3-67E2-4571-9B34-EBA4D94EA4A0}">
      <dsp:nvSpPr>
        <dsp:cNvPr id="0" name=""/>
        <dsp:cNvSpPr/>
      </dsp:nvSpPr>
      <dsp:spPr>
        <a:xfrm>
          <a:off x="0" y="315409"/>
          <a:ext cx="3661408" cy="1000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"Only 33% of Businesses Have Workforces that Can Work Remotely"</a:t>
          </a:r>
        </a:p>
      </dsp:txBody>
      <dsp:txXfrm>
        <a:off x="48833" y="364242"/>
        <a:ext cx="3563742" cy="902684"/>
      </dsp:txXfrm>
    </dsp:sp>
    <dsp:sp modelId="{379F91A1-7740-43C2-B788-F9E8B45D2AB5}">
      <dsp:nvSpPr>
        <dsp:cNvPr id="0" name=""/>
        <dsp:cNvSpPr/>
      </dsp:nvSpPr>
      <dsp:spPr>
        <a:xfrm>
          <a:off x="0" y="1370479"/>
          <a:ext cx="3661408" cy="1000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Uncertainty &amp; Decline in Sales are the Biggest Challenges for Businesses During COVID-19</a:t>
          </a:r>
        </a:p>
      </dsp:txBody>
      <dsp:txXfrm>
        <a:off x="48833" y="1419312"/>
        <a:ext cx="3563742" cy="902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36CBA-B9E8-4F30-B78C-35EBF3E31F29}">
      <dsp:nvSpPr>
        <dsp:cNvPr id="0" name=""/>
        <dsp:cNvSpPr/>
      </dsp:nvSpPr>
      <dsp:spPr>
        <a:xfrm>
          <a:off x="0" y="910357"/>
          <a:ext cx="2285217" cy="145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E3888-BCA3-4FA3-A2B6-C29CAAA9CC4F}">
      <dsp:nvSpPr>
        <dsp:cNvPr id="0" name=""/>
        <dsp:cNvSpPr/>
      </dsp:nvSpPr>
      <dsp:spPr>
        <a:xfrm>
          <a:off x="253913" y="1151574"/>
          <a:ext cx="2285217" cy="145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>
              <a:latin typeface="Arial Black" panose="020B0A04020102020204"/>
            </a:rPr>
            <a:t>SARS</a:t>
          </a:r>
          <a:r>
            <a:rPr lang="en-US" sz="2700" u="none" kern="1200"/>
            <a:t> Covid-19 cases </a:t>
          </a:r>
          <a:endParaRPr lang="en-US" sz="2700" b="0" kern="1200">
            <a:solidFill>
              <a:schemeClr val="bg1"/>
            </a:solidFill>
          </a:endParaRPr>
        </a:p>
      </dsp:txBody>
      <dsp:txXfrm>
        <a:off x="296415" y="1194076"/>
        <a:ext cx="2200213" cy="1366109"/>
      </dsp:txXfrm>
    </dsp:sp>
    <dsp:sp modelId="{67D5C3E6-F7D0-4CB0-B5EE-D135EB549C7D}">
      <dsp:nvSpPr>
        <dsp:cNvPr id="0" name=""/>
        <dsp:cNvSpPr/>
      </dsp:nvSpPr>
      <dsp:spPr>
        <a:xfrm>
          <a:off x="2793043" y="910357"/>
          <a:ext cx="2285217" cy="145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46AA3-170C-4C88-8149-501230C9F2DF}">
      <dsp:nvSpPr>
        <dsp:cNvPr id="0" name=""/>
        <dsp:cNvSpPr/>
      </dsp:nvSpPr>
      <dsp:spPr>
        <a:xfrm>
          <a:off x="3046956" y="1151574"/>
          <a:ext cx="2285217" cy="145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Number of births in each county </a:t>
          </a:r>
        </a:p>
      </dsp:txBody>
      <dsp:txXfrm>
        <a:off x="3089458" y="1194076"/>
        <a:ext cx="2200213" cy="1366109"/>
      </dsp:txXfrm>
    </dsp:sp>
    <dsp:sp modelId="{CE7392AA-786E-4547-9414-807661F1320E}">
      <dsp:nvSpPr>
        <dsp:cNvPr id="0" name=""/>
        <dsp:cNvSpPr/>
      </dsp:nvSpPr>
      <dsp:spPr>
        <a:xfrm>
          <a:off x="5586087" y="910357"/>
          <a:ext cx="2285217" cy="145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B3D5E-CD0C-400F-9D68-C14A23151A57}">
      <dsp:nvSpPr>
        <dsp:cNvPr id="0" name=""/>
        <dsp:cNvSpPr/>
      </dsp:nvSpPr>
      <dsp:spPr>
        <a:xfrm>
          <a:off x="5840000" y="1151574"/>
          <a:ext cx="2285217" cy="145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Annual per capita income </a:t>
          </a:r>
        </a:p>
      </dsp:txBody>
      <dsp:txXfrm>
        <a:off x="5882502" y="1194076"/>
        <a:ext cx="2200213" cy="13661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EACB1-A87E-497D-82A0-E7500884B43D}">
      <dsp:nvSpPr>
        <dsp:cNvPr id="0" name=""/>
        <dsp:cNvSpPr/>
      </dsp:nvSpPr>
      <dsp:spPr>
        <a:xfrm>
          <a:off x="0" y="0"/>
          <a:ext cx="6942154" cy="104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How did the covid 19 pandemic effect the annual income in each county?</a:t>
          </a:r>
          <a:endParaRPr lang="en-US" sz="2000" kern="1200" dirty="0"/>
        </a:p>
      </dsp:txBody>
      <dsp:txXfrm>
        <a:off x="30573" y="30573"/>
        <a:ext cx="5815781" cy="982682"/>
      </dsp:txXfrm>
    </dsp:sp>
    <dsp:sp modelId="{1453378A-49A0-452D-B274-F80485B31D55}">
      <dsp:nvSpPr>
        <dsp:cNvPr id="0" name=""/>
        <dsp:cNvSpPr/>
      </dsp:nvSpPr>
      <dsp:spPr>
        <a:xfrm>
          <a:off x="612542" y="1217799"/>
          <a:ext cx="6942154" cy="104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How did the covid 19 pandemic effect the number of births in each county?</a:t>
          </a:r>
          <a:endParaRPr lang="en-US" sz="2000" kern="1200"/>
        </a:p>
      </dsp:txBody>
      <dsp:txXfrm>
        <a:off x="643115" y="1248372"/>
        <a:ext cx="5589976" cy="982682"/>
      </dsp:txXfrm>
    </dsp:sp>
    <dsp:sp modelId="{7003CBC8-F053-404D-8A16-A26773D42932}">
      <dsp:nvSpPr>
        <dsp:cNvPr id="0" name=""/>
        <dsp:cNvSpPr/>
      </dsp:nvSpPr>
      <dsp:spPr>
        <a:xfrm>
          <a:off x="1225085" y="2435598"/>
          <a:ext cx="6942154" cy="104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Were there less number of births in counties where there was less annual income, during the pandemic?</a:t>
          </a:r>
          <a:endParaRPr lang="en-US" sz="2000" kern="1200"/>
        </a:p>
      </dsp:txBody>
      <dsp:txXfrm>
        <a:off x="1255658" y="2466171"/>
        <a:ext cx="5589976" cy="982682"/>
      </dsp:txXfrm>
    </dsp:sp>
    <dsp:sp modelId="{1214A8D9-3996-4F46-8428-745D721601DF}">
      <dsp:nvSpPr>
        <dsp:cNvPr id="0" name=""/>
        <dsp:cNvSpPr/>
      </dsp:nvSpPr>
      <dsp:spPr>
        <a:xfrm>
          <a:off x="6263665" y="791569"/>
          <a:ext cx="678488" cy="678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416325" y="791569"/>
        <a:ext cx="373168" cy="510562"/>
      </dsp:txXfrm>
    </dsp:sp>
    <dsp:sp modelId="{ACBB0614-0C88-481A-AADE-0FEAB3C5AC41}">
      <dsp:nvSpPr>
        <dsp:cNvPr id="0" name=""/>
        <dsp:cNvSpPr/>
      </dsp:nvSpPr>
      <dsp:spPr>
        <a:xfrm>
          <a:off x="6876208" y="2002410"/>
          <a:ext cx="678488" cy="678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028868" y="2002410"/>
        <a:ext cx="373168" cy="510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2C9C9F-45B0-CF48-8065-55FECDAF78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1D255-3D8B-5847-8573-45ED078D95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B294F-7AA8-0C48-883B-228BCD4E5DD5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79B95-97E5-7B43-99CF-A518ECF3D8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DE643-2E3B-2C4C-9046-6CF7193963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BBA79-B11D-9E47-B16A-594C9D24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9F99D-A381-654D-870C-73DB3FA15DC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41EA-974C-2644-9465-4230EFC2F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0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5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6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7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 </a:t>
            </a:r>
            <a:r>
              <a:rPr lang="en-US"/>
              <a:t>39th most densely populated state in the US.</a:t>
            </a:r>
          </a:p>
          <a:p>
            <a:r>
              <a:rPr lang="en-US"/>
              <a:t>Surpassed 20 million infections from SARS-CoV and more than 346,000 deaths in the United States alone!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5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9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1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9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5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39</a:t>
            </a:r>
            <a:r>
              <a:rPr lang="en-US" baseline="30000"/>
              <a:t>th</a:t>
            </a:r>
            <a:r>
              <a:rPr lang="en-US"/>
              <a:t> most densely populated state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B41EA-974C-2644-9465-4230EFC2F9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8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390153"/>
            <a:ext cx="4629150" cy="4005636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989" y="1543050"/>
            <a:ext cx="3141030" cy="285869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89" y="390152"/>
            <a:ext cx="3141029" cy="1262964"/>
          </a:xfrm>
        </p:spPr>
        <p:txBody>
          <a:bodyPr anchor="t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881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390153"/>
            <a:ext cx="4629150" cy="4005636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989" y="1543050"/>
            <a:ext cx="3141030" cy="285869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89" y="390152"/>
            <a:ext cx="3141029" cy="1262964"/>
          </a:xfrm>
        </p:spPr>
        <p:txBody>
          <a:bodyPr anchor="t" anchorCtr="0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373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7178"/>
            <a:ext cx="7886700" cy="8808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35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7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34070"/>
            <a:ext cx="7886700" cy="88396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22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0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fld id="{0B8F101A-5762-A94D-B26B-936FC3619C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87179"/>
            <a:ext cx="4629150" cy="400861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990" y="1543050"/>
            <a:ext cx="3141029" cy="2858691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90" y="387178"/>
            <a:ext cx="3141029" cy="1155872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496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A21DFE4-950E-4F4D-A62D-94A3D3F618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29080" y="4680211"/>
            <a:ext cx="1177948" cy="35007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84048"/>
            <a:ext cx="7886700" cy="8839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39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news-room/commentaries/detail/transmission-of-sars-cov-2-implications-for-infection-prevention-precautions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18/10/relationships/comments" Target="../comments/modernComment_115_53FC0B2A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gon.gov/oha/ph/birthdeathcertificates/vitalstatistics/birth/pages/index.aspx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fred.stlouisfed.org/release/tables?rid=175&amp;eid=26835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7D9085-070E-2946-9BEF-08CF29519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2701527"/>
            <a:ext cx="6952129" cy="1547743"/>
          </a:xfrm>
        </p:spPr>
        <p:txBody>
          <a:bodyPr/>
          <a:lstStyle/>
          <a:p>
            <a:r>
              <a:rPr lang="en-US" sz="2200" b="1"/>
              <a:t>Project Update -1 </a:t>
            </a:r>
          </a:p>
          <a:p>
            <a:r>
              <a:rPr lang="en-IN" sz="2200"/>
              <a:t>2231 CHE 2410 SEC1030 MATHMTCL METHD IN CHMCL ENGR 1</a:t>
            </a:r>
          </a:p>
          <a:p>
            <a:r>
              <a:rPr lang="en-US" sz="2200" b="1" i="1"/>
              <a:t>Lakshmi Yasodhara </a:t>
            </a:r>
            <a:r>
              <a:rPr lang="en-US" sz="2200" b="1" i="1" err="1"/>
              <a:t>Ananthabhotla</a:t>
            </a:r>
            <a:endParaRPr lang="en-IN" sz="2200" b="1" i="1" err="1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9BECA-E0EE-5843-A53B-B2F30C77D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572830"/>
            <a:ext cx="6858000" cy="1790700"/>
          </a:xfrm>
        </p:spPr>
        <p:txBody>
          <a:bodyPr/>
          <a:lstStyle/>
          <a:p>
            <a:r>
              <a:rPr lang="en-IN" sz="4000" b="1"/>
              <a:t>Interpretation of Oregon State Data in 2020</a:t>
            </a:r>
          </a:p>
        </p:txBody>
      </p:sp>
    </p:spTree>
    <p:extLst>
      <p:ext uri="{BB962C8B-B14F-4D97-AF65-F5344CB8AC3E}">
        <p14:creationId xmlns:p14="http://schemas.microsoft.com/office/powerpoint/2010/main" val="55440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B3B8-82C7-004F-A08A-14FF6155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176617"/>
            <a:ext cx="7881490" cy="34710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>
                <a:cs typeface="Arial"/>
              </a:rPr>
              <a:t>The following procedure was used to analyze the collected data:</a:t>
            </a:r>
            <a:endParaRPr lang="en-US" sz="2200" b="1" i="1" u="sng">
              <a:cs typeface="Arial"/>
            </a:endParaRPr>
          </a:p>
          <a:p>
            <a:pPr>
              <a:buNone/>
            </a:pPr>
            <a:r>
              <a:rPr lang="en-US" sz="2200" b="1" i="1" u="sng">
                <a:cs typeface="Arial"/>
              </a:rPr>
              <a:t>Step – 1</a:t>
            </a:r>
            <a:r>
              <a:rPr lang="en-US" sz="2200">
                <a:cs typeface="Arial"/>
              </a:rPr>
              <a:t>: Performed "Shapiro-Wilk" test if the data is normally distributed</a:t>
            </a:r>
            <a:endParaRPr lang="en-US" sz="2200" b="1" u="sng">
              <a:cs typeface="Arial"/>
            </a:endParaRPr>
          </a:p>
          <a:p>
            <a:pPr>
              <a:buNone/>
            </a:pPr>
            <a:r>
              <a:rPr lang="en-US" sz="2200" b="1" i="1" u="sng">
                <a:ea typeface="+mn-lt"/>
                <a:cs typeface="+mn-lt"/>
              </a:rPr>
              <a:t>Step – 2</a:t>
            </a:r>
            <a:r>
              <a:rPr lang="en-US" sz="2200">
                <a:ea typeface="+mn-lt"/>
                <a:cs typeface="+mn-lt"/>
              </a:rPr>
              <a:t>: Discretized my parametric data based on economic definitions</a:t>
            </a:r>
            <a:endParaRPr lang="en-US" sz="2200">
              <a:cs typeface="Arial"/>
            </a:endParaRPr>
          </a:p>
          <a:p>
            <a:pPr>
              <a:buNone/>
            </a:pPr>
            <a:r>
              <a:rPr lang="en-US" sz="2200" b="1" i="1" u="sng">
                <a:ea typeface="+mn-lt"/>
                <a:cs typeface="+mn-lt"/>
              </a:rPr>
              <a:t>Step – 3</a:t>
            </a:r>
            <a:r>
              <a:rPr lang="en-US" sz="2200">
                <a:ea typeface="+mn-lt"/>
                <a:cs typeface="+mn-lt"/>
              </a:rPr>
              <a:t>: Performed "Mann-Whitney" U-test to compare the differences in the outcomes of the collected data</a:t>
            </a:r>
            <a:endParaRPr lang="en-US" sz="2200">
              <a:cs typeface="Arial"/>
            </a:endParaRPr>
          </a:p>
          <a:p>
            <a:pPr>
              <a:buNone/>
            </a:pPr>
            <a:r>
              <a:rPr lang="en-US" sz="2200" b="1" i="1" u="sng">
                <a:ea typeface="+mn-lt"/>
                <a:cs typeface="+mn-lt"/>
              </a:rPr>
              <a:t>Step – 4</a:t>
            </a:r>
            <a:r>
              <a:rPr lang="en-US" sz="2200">
                <a:ea typeface="+mn-lt"/>
                <a:cs typeface="+mn-lt"/>
              </a:rPr>
              <a:t>: Performed liner-regression analysis to fit the discretized data with "Interaction" effects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048"/>
            <a:ext cx="7886700" cy="560332"/>
          </a:xfrm>
        </p:spPr>
        <p:txBody>
          <a:bodyPr/>
          <a:lstStyle/>
          <a:p>
            <a:r>
              <a:rPr lang="en-US" sz="3500"/>
              <a:t>Data Analysis and Results</a:t>
            </a:r>
          </a:p>
        </p:txBody>
      </p:sp>
    </p:spTree>
    <p:extLst>
      <p:ext uri="{BB962C8B-B14F-4D97-AF65-F5344CB8AC3E}">
        <p14:creationId xmlns:p14="http://schemas.microsoft.com/office/powerpoint/2010/main" val="18065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384048"/>
            <a:ext cx="8080001" cy="560332"/>
          </a:xfrm>
        </p:spPr>
        <p:txBody>
          <a:bodyPr/>
          <a:lstStyle/>
          <a:p>
            <a:r>
              <a:rPr lang="en-US" sz="3500"/>
              <a:t>Data Analysis and Results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EB1F82-AC02-21EB-9590-09968BD5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23" y="1087885"/>
            <a:ext cx="7844678" cy="36417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u="sng" dirty="0">
                <a:cs typeface="Arial"/>
              </a:rPr>
              <a:t>First U-test:</a:t>
            </a:r>
          </a:p>
          <a:p>
            <a:r>
              <a:rPr lang="en-US" i="1" dirty="0">
                <a:cs typeface="Arial"/>
              </a:rPr>
              <a:t>Null Hypothesis - </a:t>
            </a:r>
            <a:r>
              <a:rPr lang="en-US" dirty="0">
                <a:cs typeface="Arial"/>
              </a:rPr>
              <a:t>"More number of Covid-19 Cases in counties with less per capita income"</a:t>
            </a:r>
          </a:p>
          <a:p>
            <a:r>
              <a:rPr lang="en-US" i="1" dirty="0">
                <a:cs typeface="Arial"/>
              </a:rPr>
              <a:t>Result </a:t>
            </a:r>
            <a:r>
              <a:rPr lang="en-US" dirty="0">
                <a:cs typeface="Arial"/>
              </a:rPr>
              <a:t>- </a:t>
            </a:r>
          </a:p>
          <a:p>
            <a:pPr marL="0" indent="0">
              <a:buNone/>
            </a:pPr>
            <a:r>
              <a:rPr lang="en-US" u="sng" dirty="0">
                <a:ea typeface="+mn-lt"/>
                <a:cs typeface="+mn-lt"/>
              </a:rPr>
              <a:t>Second U-test:</a:t>
            </a:r>
          </a:p>
          <a:p>
            <a:pPr>
              <a:buFont typeface="Arial"/>
              <a:buChar char="•"/>
            </a:pPr>
            <a:r>
              <a:rPr lang="en-US" i="1" dirty="0">
                <a:ea typeface="+mn-lt"/>
                <a:cs typeface="+mn-lt"/>
              </a:rPr>
              <a:t>Null Hypothesis - </a:t>
            </a:r>
            <a:r>
              <a:rPr lang="en-US" dirty="0">
                <a:ea typeface="+mn-lt"/>
                <a:cs typeface="+mn-lt"/>
              </a:rPr>
              <a:t>"More number of Covid-19 Cases in counties with less number of births"</a:t>
            </a:r>
          </a:p>
          <a:p>
            <a:pPr>
              <a:buFont typeface="Arial"/>
              <a:buChar char="•"/>
            </a:pPr>
            <a:r>
              <a:rPr lang="en-US" i="1" dirty="0">
                <a:ea typeface="+mn-lt"/>
                <a:cs typeface="+mn-lt"/>
              </a:rPr>
              <a:t>Result </a:t>
            </a:r>
            <a:r>
              <a:rPr lang="en-US" dirty="0">
                <a:ea typeface="+mn-lt"/>
                <a:cs typeface="+mn-lt"/>
              </a:rPr>
              <a:t>- </a:t>
            </a:r>
          </a:p>
          <a:p>
            <a:pPr marL="0" indent="0">
              <a:buNone/>
            </a:pPr>
            <a:endParaRPr lang="en-US" u="sng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57E76-282B-5FBA-BBB8-47A9FE99C39C}"/>
              </a:ext>
            </a:extLst>
          </p:cNvPr>
          <p:cNvSpPr txBox="1"/>
          <p:nvPr/>
        </p:nvSpPr>
        <p:spPr>
          <a:xfrm>
            <a:off x="2061182" y="2187248"/>
            <a:ext cx="19309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P  =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dirty="0">
                <a:solidFill>
                  <a:schemeClr val="bg1"/>
                </a:solidFill>
                <a:latin typeface="Consolas"/>
                <a:cs typeface="Arial"/>
              </a:rPr>
              <a:t>0.1760472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085CE-0B53-972F-B5A4-29EEED9363BA}"/>
              </a:ext>
            </a:extLst>
          </p:cNvPr>
          <p:cNvSpPr txBox="1"/>
          <p:nvPr/>
        </p:nvSpPr>
        <p:spPr>
          <a:xfrm>
            <a:off x="2061181" y="3792489"/>
            <a:ext cx="17796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P </a:t>
            </a:r>
            <a:r>
              <a:rPr lang="en-US" dirty="0">
                <a:solidFill>
                  <a:schemeClr val="bg1"/>
                </a:solidFill>
                <a:latin typeface="Consolas"/>
                <a:cs typeface="Arial"/>
              </a:rPr>
              <a:t>=0.00000332</a:t>
            </a:r>
          </a:p>
        </p:txBody>
      </p:sp>
    </p:spTree>
    <p:extLst>
      <p:ext uri="{BB962C8B-B14F-4D97-AF65-F5344CB8AC3E}">
        <p14:creationId xmlns:p14="http://schemas.microsoft.com/office/powerpoint/2010/main" val="533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384048"/>
            <a:ext cx="8080001" cy="560332"/>
          </a:xfrm>
        </p:spPr>
        <p:txBody>
          <a:bodyPr/>
          <a:lstStyle/>
          <a:p>
            <a:r>
              <a:rPr lang="en-US" sz="3500"/>
              <a:t>Data Analysis and Results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EB1F82-AC02-21EB-9590-09968BD5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1021"/>
            <a:ext cx="7844678" cy="36417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u="sng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u="sng" dirty="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A9F062F-5F0D-B1C1-FD38-44EAAFF2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341" y="1552722"/>
            <a:ext cx="4045884" cy="2693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C542E-730D-3E13-2838-4835668E7064}"/>
              </a:ext>
            </a:extLst>
          </p:cNvPr>
          <p:cNvSpPr txBox="1"/>
          <p:nvPr/>
        </p:nvSpPr>
        <p:spPr>
          <a:xfrm>
            <a:off x="4645957" y="4242548"/>
            <a:ext cx="457536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i="1" u="sng" dirty="0">
                <a:solidFill>
                  <a:srgbClr val="003493"/>
                </a:solidFill>
              </a:rPr>
              <a:t>Figure</a:t>
            </a:r>
            <a:r>
              <a:rPr lang="en-US" sz="1500" b="1" dirty="0">
                <a:solidFill>
                  <a:srgbClr val="003493"/>
                </a:solidFill>
              </a:rPr>
              <a:t>: Interaction plot of the discretized data</a:t>
            </a:r>
            <a:endParaRPr lang="en-US" sz="1500" b="1" dirty="0">
              <a:solidFill>
                <a:srgbClr val="003493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BABDA-6D76-964D-DCE6-DDE98C9A4BB1}"/>
              </a:ext>
            </a:extLst>
          </p:cNvPr>
          <p:cNvSpPr txBox="1"/>
          <p:nvPr/>
        </p:nvSpPr>
        <p:spPr>
          <a:xfrm>
            <a:off x="527798" y="1116107"/>
            <a:ext cx="42812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 dirty="0">
                <a:solidFill>
                  <a:schemeClr val="bg1"/>
                </a:solidFill>
                <a:cs typeface="Segoe UI"/>
              </a:rPr>
              <a:t>Linear Regression model:</a:t>
            </a:r>
          </a:p>
          <a:p>
            <a:endParaRPr lang="en-US" sz="2200" u="sng" dirty="0">
              <a:solidFill>
                <a:schemeClr val="bg1"/>
              </a:solidFill>
              <a:cs typeface="Segoe UI"/>
            </a:endParaRPr>
          </a:p>
          <a:p>
            <a:endParaRPr lang="en-US" sz="2200" u="sng" dirty="0">
              <a:solidFill>
                <a:schemeClr val="bg1"/>
              </a:solidFill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cs typeface="Segoe UI"/>
              </a:rPr>
              <a:t>Intercept : </a:t>
            </a:r>
            <a:r>
              <a:rPr lang="en-US" sz="2200" b="1" dirty="0">
                <a:solidFill>
                  <a:schemeClr val="bg1"/>
                </a:solidFill>
                <a:latin typeface="Arial"/>
                <a:cs typeface="Segoe UI"/>
              </a:rPr>
              <a:t>762.5999</a:t>
            </a:r>
            <a:endParaRPr lang="en-US" sz="2200" b="1" u="sng" dirty="0">
              <a:solidFill>
                <a:schemeClr val="bg1"/>
              </a:solidFill>
              <a:latin typeface="Arial"/>
              <a:cs typeface="Segoe UI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Arial"/>
                <a:cs typeface="Segoe UI"/>
              </a:rPr>
              <a:t>New births dependence parameter : </a:t>
            </a:r>
            <a:r>
              <a:rPr lang="en-US" sz="2200" b="1" dirty="0">
                <a:solidFill>
                  <a:schemeClr val="bg1"/>
                </a:solidFill>
                <a:latin typeface="Arial"/>
                <a:cs typeface="Segoe UI"/>
              </a:rPr>
              <a:t>1657.8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Arial"/>
                <a:cs typeface="Segoe UI"/>
              </a:rPr>
              <a:t>Income</a:t>
            </a:r>
            <a:r>
              <a:rPr lang="en-US" sz="2200" dirty="0">
                <a:solidFill>
                  <a:schemeClr val="bg1"/>
                </a:solidFill>
                <a:cs typeface="Segoe UI"/>
              </a:rPr>
              <a:t> dependence parameter : </a:t>
            </a:r>
            <a:r>
              <a:rPr lang="en-US" sz="2200" b="1" dirty="0">
                <a:solidFill>
                  <a:schemeClr val="bg1"/>
                </a:solidFill>
                <a:cs typeface="Segoe UI"/>
              </a:rPr>
              <a:t>-298.0007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cs typeface="Segoe UI"/>
              </a:rPr>
              <a:t>Interaction slope : </a:t>
            </a:r>
            <a:r>
              <a:rPr lang="en-US" sz="2200" b="1" dirty="0">
                <a:solidFill>
                  <a:schemeClr val="bg1"/>
                </a:solidFill>
                <a:cs typeface="Segoe UI"/>
              </a:rPr>
              <a:t>6015.4272</a:t>
            </a:r>
          </a:p>
          <a:p>
            <a:r>
              <a:rPr lang="en-US" dirty="0">
                <a:solidFill>
                  <a:schemeClr val="bg1"/>
                </a:solidFill>
                <a:cs typeface="Segoe UI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AFA82-92C8-05E5-E366-1E9B2A01AB6D}"/>
              </a:ext>
            </a:extLst>
          </p:cNvPr>
          <p:cNvSpPr txBox="1"/>
          <p:nvPr/>
        </p:nvSpPr>
        <p:spPr>
          <a:xfrm>
            <a:off x="724881" y="1699792"/>
            <a:ext cx="33764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  <a:latin typeface="Consolas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D8701-A147-4772-9116-1FBD7A6D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3514" y="1746433"/>
            <a:ext cx="754922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2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5055" cy="5143156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7" y="966859"/>
            <a:ext cx="3115220" cy="3209782"/>
          </a:xfrm>
        </p:spPr>
        <p:txBody>
          <a:bodyPr anchor="ctr">
            <a:normAutofit/>
          </a:bodyPr>
          <a:lstStyle/>
          <a:p>
            <a:pPr algn="r"/>
            <a:r>
              <a:rPr lang="en-US" sz="3800"/>
              <a:t>Discussion </a:t>
            </a:r>
          </a:p>
        </p:txBody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7275" y="511221"/>
            <a:ext cx="1171701" cy="879729"/>
            <a:chOff x="749312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927A2-8D07-3808-E5A8-86D98337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731" y="1827980"/>
            <a:ext cx="4137223" cy="28742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1"/>
                </a:solidFill>
                <a:cs typeface="Arial" panose="020B0604020202020204"/>
              </a:rPr>
              <a:t>Conclusions from the statistical analysis: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solidFill>
                  <a:schemeClr val="tx1"/>
                </a:solidFill>
                <a:ea typeface="+mn-lt"/>
                <a:cs typeface="+mn-lt"/>
              </a:rPr>
              <a:t>A positive dependence of births data is observed</a:t>
            </a:r>
            <a:endParaRPr lang="en-US" sz="2200" b="1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solidFill>
                  <a:schemeClr val="tx1"/>
                </a:solidFill>
                <a:cs typeface="Arial" panose="020B0604020202020204"/>
              </a:rPr>
              <a:t>A negative dependence of income data is observed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solidFill>
                  <a:schemeClr val="tx1"/>
                </a:solidFill>
                <a:cs typeface="Arial" panose="020B0604020202020204"/>
              </a:rPr>
              <a:t>A positive dependence of their interaction is noted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342900" indent="-342900"/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62F82E53-32C7-F997-54AB-23F73C74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" y="4513646"/>
            <a:ext cx="1314452" cy="5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2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091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467" y="511222"/>
            <a:ext cx="846288" cy="635405"/>
            <a:chOff x="668003" y="1684057"/>
            <a:chExt cx="1128382" cy="847206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67" y="875199"/>
            <a:ext cx="2686555" cy="3209781"/>
          </a:xfrm>
        </p:spPr>
        <p:txBody>
          <a:bodyPr anchor="ctr">
            <a:normAutofit/>
          </a:bodyPr>
          <a:lstStyle/>
          <a:p>
            <a:r>
              <a:rPr lang="en-US" sz="360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4927A2-8D07-3808-E5A8-86D98337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780" y="1026478"/>
            <a:ext cx="4287741" cy="32097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tx1"/>
                </a:solidFill>
                <a:cs typeface="Arial" panose="020B0604020202020204"/>
              </a:rPr>
              <a:t>The following steps can be executed  to obtain a better fit: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200">
                <a:solidFill>
                  <a:schemeClr val="tx1"/>
                </a:solidFill>
                <a:ea typeface="+mn-lt"/>
                <a:cs typeface="+mn-lt"/>
              </a:rPr>
              <a:t>A non-linear model can be used to obtain a better fit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cs typeface="Arial" panose="020B0604020202020204"/>
              </a:rPr>
              <a:t>More data points can be collected, within the state, across years, to perform a better analysis</a:t>
            </a: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  <a:p>
            <a:pPr marL="342900" indent="-342900"/>
            <a:endParaRPr lang="en-US" sz="2200" dirty="0">
              <a:solidFill>
                <a:schemeClr val="tx1"/>
              </a:solidFill>
              <a:cs typeface="Arial" panose="020B060402020202020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E758F1D-95EB-BEE5-6730-A4450A3F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" y="4530457"/>
            <a:ext cx="1264026" cy="55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1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087" y="-1039626"/>
            <a:ext cx="1818655" cy="2708393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8250" y="-253937"/>
            <a:ext cx="1226966" cy="1226966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0989" y="-4941"/>
            <a:ext cx="3044545" cy="1911083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697193" y="1099335"/>
            <a:ext cx="889281" cy="8892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2168" y="3899057"/>
            <a:ext cx="1833680" cy="1774587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327340" y="4079920"/>
            <a:ext cx="696350" cy="6963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550983" y="550733"/>
            <a:ext cx="4042034" cy="4042034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25212" y="24962"/>
            <a:ext cx="5093576" cy="5093576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9BECA-E0EE-5843-A53B-B2F30C77D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481" y="1765230"/>
            <a:ext cx="4337037" cy="1613040"/>
          </a:xfrm>
          <a:noFill/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IN" sz="2700" b="1">
                <a:solidFill>
                  <a:srgbClr val="080808"/>
                </a:solidFill>
              </a:rPr>
              <a:t>Thank You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2367" y="4093193"/>
            <a:ext cx="1673846" cy="1926608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90044" y="3932659"/>
            <a:ext cx="719989" cy="71998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9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95918" y="3433481"/>
            <a:ext cx="5654511" cy="142487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0F9477-8BEA-FF6B-C4DE-C23F1A4C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601" y="3556461"/>
            <a:ext cx="5122140" cy="646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500">
                <a:solidFill>
                  <a:srgbClr val="FFFFFF"/>
                </a:solidFill>
              </a:rPr>
              <a:t>Covid-19</a:t>
            </a: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Pandemic</a:t>
            </a:r>
            <a:endParaRPr lang="en-US" sz="35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6681F3E-6CB6-94E5-40E7-657584689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5" r="24997" b="3"/>
          <a:stretch/>
        </p:blipFill>
        <p:spPr>
          <a:xfrm>
            <a:off x="1191784" y="2842798"/>
            <a:ext cx="1892605" cy="2049350"/>
          </a:xfrm>
          <a:prstGeom prst="rect">
            <a:avLst/>
          </a:prstGeom>
        </p:spPr>
      </p:pic>
      <p:pic>
        <p:nvPicPr>
          <p:cNvPr id="13" name="Picture 2" descr="Analysis: Country by country, scientists eye beginning of an end to the  COVID-19 pandemic | Reuters">
            <a:extLst>
              <a:ext uri="{FF2B5EF4-FFF2-40B4-BE49-F238E27FC236}">
                <a16:creationId xmlns:a16="http://schemas.microsoft.com/office/drawing/2014/main" id="{71969AC0-BFD7-74BE-6B44-FEF9601E0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4" b="11036"/>
          <a:stretch/>
        </p:blipFill>
        <p:spPr bwMode="auto">
          <a:xfrm>
            <a:off x="3146219" y="241300"/>
            <a:ext cx="2848177" cy="1507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39950" y="4270572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9">
            <a:extLst>
              <a:ext uri="{FF2B5EF4-FFF2-40B4-BE49-F238E27FC236}">
                <a16:creationId xmlns:a16="http://schemas.microsoft.com/office/drawing/2014/main" id="{4EBF4A25-8221-71F6-19DA-04371E3E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86" y="238579"/>
            <a:ext cx="3069771" cy="3078842"/>
          </a:xfrm>
          <a:prstGeom prst="rect">
            <a:avLst/>
          </a:prstGeom>
        </p:spPr>
      </p:pic>
      <p:pic>
        <p:nvPicPr>
          <p:cNvPr id="30" name="Picture 30" descr="A picture containing wall, person, indoor, room&#10;&#10;Description automatically generated">
            <a:extLst>
              <a:ext uri="{FF2B5EF4-FFF2-40B4-BE49-F238E27FC236}">
                <a16:creationId xmlns:a16="http://schemas.microsoft.com/office/drawing/2014/main" id="{291C3353-76C5-8008-35DB-32463F19F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3" y="749493"/>
            <a:ext cx="2979057" cy="2002586"/>
          </a:xfrm>
          <a:prstGeom prst="rect">
            <a:avLst/>
          </a:prstGeom>
        </p:spPr>
      </p:pic>
      <p:pic>
        <p:nvPicPr>
          <p:cNvPr id="31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F33338B8-C17A-654E-A735-A38FA3351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043" y="1823085"/>
            <a:ext cx="2852056" cy="14973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2597F9-C05D-B47C-2902-43B88521F9ED}"/>
              </a:ext>
            </a:extLst>
          </p:cNvPr>
          <p:cNvSpPr txBox="1"/>
          <p:nvPr/>
        </p:nvSpPr>
        <p:spPr>
          <a:xfrm>
            <a:off x="5669641" y="3138714"/>
            <a:ext cx="9547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chemeClr val="accent4"/>
                </a:solidFill>
                <a:cs typeface="Arial"/>
              </a:rPr>
              <a:t>2020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3941D9-02FE-4989-A734-A5CB4F12CBF8}"/>
              </a:ext>
            </a:extLst>
          </p:cNvPr>
          <p:cNvSpPr txBox="1"/>
          <p:nvPr/>
        </p:nvSpPr>
        <p:spPr>
          <a:xfrm>
            <a:off x="1557516" y="4895147"/>
            <a:ext cx="7427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000" i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https://www.who.int/news-room/commentaries/detail/transmission-of-sars-cov-2-implications-for-infection-prevention-precautions</a:t>
            </a:r>
            <a:endParaRPr lang="en-IN" sz="10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02685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9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CE19A-CB02-45B7-A6E7-4A344B86F8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r="7587"/>
          <a:stretch/>
        </p:blipFill>
        <p:spPr>
          <a:xfrm>
            <a:off x="20" y="10"/>
            <a:ext cx="6337717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093470" cy="1220727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Why Oregon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B3B8-82C7-004F-A08A-14FF61550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838"/>
            <a:ext cx="3658016" cy="3009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 beautiful state with an area of 98,381 square miles</a:t>
            </a:r>
            <a:endParaRPr lang="en-US" sz="2200">
              <a:solidFill>
                <a:srgbClr val="FFFFFF"/>
              </a:solidFill>
              <a:cs typeface="Arial"/>
            </a:endParaRPr>
          </a:p>
          <a:p>
            <a:r>
              <a:rPr lang="en-US" sz="2200">
                <a:solidFill>
                  <a:srgbClr val="FFFFFF"/>
                </a:solidFill>
              </a:rPr>
              <a:t>An average of 40 people per square mile ~ less densely populated </a:t>
            </a:r>
            <a:endParaRPr lang="en-US" sz="2200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4B39A-E843-4293-95A0-6E9DC9761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40"/>
          <a:stretch/>
        </p:blipFill>
        <p:spPr>
          <a:xfrm>
            <a:off x="4669497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092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102E5E6-F209-1C07-DDD6-1B2E1281A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976078"/>
              </p:ext>
            </p:extLst>
          </p:nvPr>
        </p:nvGraphicFramePr>
        <p:xfrm>
          <a:off x="628651" y="1008529"/>
          <a:ext cx="3570028" cy="351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048"/>
            <a:ext cx="7886700" cy="560332"/>
          </a:xfrm>
        </p:spPr>
        <p:txBody>
          <a:bodyPr/>
          <a:lstStyle/>
          <a:p>
            <a:r>
              <a:rPr lang="en-US" sz="3500" dirty="0"/>
              <a:t>What makes it interesting?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2071480-6218-37AF-B2AB-3D54DEE76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860" y="1224223"/>
            <a:ext cx="4651001" cy="304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AA62D-D635-295A-B8A6-0F6814F5B54E}"/>
              </a:ext>
            </a:extLst>
          </p:cNvPr>
          <p:cNvSpPr txBox="1"/>
          <p:nvPr/>
        </p:nvSpPr>
        <p:spPr>
          <a:xfrm>
            <a:off x="1557516" y="4895147"/>
            <a:ext cx="742762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000" i="1" dirty="0">
                <a:solidFill>
                  <a:schemeClr val="bg1"/>
                </a:solidFill>
                <a:ea typeface="+mn-lt"/>
                <a:cs typeface="+mn-lt"/>
              </a:rPr>
              <a:t>https://industry.traveloregon.com/wp-content/uploads/2020/05/COVID-19-Business-Survey-Results-4.30-FINALv5.pdf</a:t>
            </a:r>
            <a:endParaRPr lang="en-US" i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36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95055" cy="5143156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70" y="896762"/>
            <a:ext cx="3888504" cy="783741"/>
          </a:xfrm>
        </p:spPr>
        <p:txBody>
          <a:bodyPr anchor="b">
            <a:normAutofit/>
          </a:bodyPr>
          <a:lstStyle/>
          <a:p>
            <a:r>
              <a:rPr lang="en-US" sz="3600"/>
              <a:t>Previous 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0060" y="156262"/>
            <a:ext cx="846286" cy="687779"/>
            <a:chOff x="5307830" y="-106162"/>
            <a:chExt cx="1128382" cy="9170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-106162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EEB89EF-13AA-3732-75FF-EF40C370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06" y="343216"/>
            <a:ext cx="4309468" cy="2030188"/>
          </a:xfrm>
          <a:prstGeom prst="rect">
            <a:avLst/>
          </a:prstGeom>
        </p:spPr>
      </p:pic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ABDBFFBE-6020-5890-8507-7E60C839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25648"/>
              </p:ext>
            </p:extLst>
          </p:nvPr>
        </p:nvGraphicFramePr>
        <p:xfrm>
          <a:off x="340144" y="1739712"/>
          <a:ext cx="3661408" cy="268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9971C89-65DB-8E34-912F-F8CD13BE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270" y="2705129"/>
            <a:ext cx="4316956" cy="1981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AAA62D-D635-295A-B8A6-0F6814F5B54E}"/>
              </a:ext>
            </a:extLst>
          </p:cNvPr>
          <p:cNvSpPr txBox="1"/>
          <p:nvPr/>
        </p:nvSpPr>
        <p:spPr>
          <a:xfrm>
            <a:off x="2700" y="4575780"/>
            <a:ext cx="364564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IN" sz="1000" i="1" dirty="0">
                <a:solidFill>
                  <a:schemeClr val="bg1"/>
                </a:solidFill>
                <a:ea typeface="+mn-lt"/>
                <a:cs typeface="+mn-lt"/>
              </a:rPr>
              <a:t>https://industry.traveloregon.com/wp-content/uploads/2020/05/COVID-19-Business-Survey-Results-4.30-FINALv5.pdf</a:t>
            </a:r>
            <a:endParaRPr lang="en-US" i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179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756DECB-8C39-4297-56CF-07C5148FE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522951"/>
              </p:ext>
            </p:extLst>
          </p:nvPr>
        </p:nvGraphicFramePr>
        <p:xfrm>
          <a:off x="510989" y="907676"/>
          <a:ext cx="8125218" cy="351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048"/>
            <a:ext cx="7886700" cy="560332"/>
          </a:xfrm>
        </p:spPr>
        <p:txBody>
          <a:bodyPr/>
          <a:lstStyle/>
          <a:p>
            <a:r>
              <a:rPr lang="en-US" sz="3500"/>
              <a:t>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AA62D-D635-295A-B8A6-0F6814F5B54E}"/>
              </a:ext>
            </a:extLst>
          </p:cNvPr>
          <p:cNvSpPr txBox="1"/>
          <p:nvPr/>
        </p:nvSpPr>
        <p:spPr>
          <a:xfrm>
            <a:off x="1397833" y="4525352"/>
            <a:ext cx="635186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i="1" dirty="0">
                <a:ea typeface="+mn-lt"/>
                <a:cs typeface="+mn-lt"/>
                <a:hlinkClick r:id="rId8"/>
              </a:rPr>
              <a:t>https://www.oregon.gov/oha/ph/birthdeathcertificates/vitalstatistics/birth/pages/index.aspx</a:t>
            </a:r>
            <a:endParaRPr lang="en-US" i="1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  <a:hlinkClick r:id="rId9"/>
              </a:rPr>
              <a:t>https</a:t>
            </a:r>
            <a:r>
              <a:rPr lang="en-US" sz="1000" i="1" dirty="0">
                <a:cs typeface="Arial"/>
                <a:hlinkClick r:id="rId9"/>
              </a:rPr>
              <a:t>://fred.stlouisfed.org/release/tables?rid=175&amp;eid=268359</a:t>
            </a:r>
            <a:endParaRPr lang="en-US" i="1">
              <a:cs typeface="Arial"/>
            </a:endParaRPr>
          </a:p>
          <a:p>
            <a:endParaRPr lang="en-US" sz="1000" i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28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540C88-88B4-2D39-FEEF-5FBC469996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432161"/>
              </p:ext>
            </p:extLst>
          </p:nvPr>
        </p:nvGraphicFramePr>
        <p:xfrm>
          <a:off x="544606" y="1033743"/>
          <a:ext cx="8167240" cy="3479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4048"/>
            <a:ext cx="7886700" cy="560332"/>
          </a:xfrm>
        </p:spPr>
        <p:txBody>
          <a:bodyPr/>
          <a:lstStyle/>
          <a:p>
            <a:r>
              <a:rPr lang="en-US" sz="35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2959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35" y="291599"/>
            <a:ext cx="8122023" cy="560332"/>
          </a:xfrm>
        </p:spPr>
        <p:txBody>
          <a:bodyPr/>
          <a:lstStyle/>
          <a:p>
            <a:pPr algn="ctr"/>
            <a:r>
              <a:rPr lang="en-US" sz="3500" dirty="0"/>
              <a:t>Data Representation</a:t>
            </a:r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949AEF8-42FA-9169-C811-7785F1865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012" y="1299358"/>
            <a:ext cx="3955116" cy="2613212"/>
          </a:xfr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ABCA8D0-26FB-3837-4E8F-9DDBBD9D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599" y="1300590"/>
            <a:ext cx="3953435" cy="2617959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4B395E89-BF35-79FA-BAA3-5E89B5DD61E9}"/>
              </a:ext>
            </a:extLst>
          </p:cNvPr>
          <p:cNvSpPr txBox="1"/>
          <p:nvPr/>
        </p:nvSpPr>
        <p:spPr>
          <a:xfrm>
            <a:off x="1196127" y="3987470"/>
            <a:ext cx="3393510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i="1" u="sng" dirty="0">
                <a:solidFill>
                  <a:schemeClr val="bg1"/>
                </a:solidFill>
                <a:cs typeface="Arial"/>
              </a:rPr>
              <a:t>Figure</a:t>
            </a:r>
            <a:r>
              <a:rPr lang="en-US" sz="1500" b="1" dirty="0">
                <a:solidFill>
                  <a:schemeClr val="bg1"/>
                </a:solidFill>
                <a:cs typeface="Arial"/>
              </a:rPr>
              <a:t>: Scatter plot of collected Income data and Covid-19 data </a:t>
            </a:r>
            <a:endParaRPr lang="en-US">
              <a:cs typeface="Arial" panose="020B0604020202020204"/>
            </a:endParaRPr>
          </a:p>
          <a:p>
            <a:pPr algn="ctr"/>
            <a:endParaRPr lang="en-US" sz="1500" b="1" dirty="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E728D-DD82-886E-D809-DA25898091BE}"/>
              </a:ext>
            </a:extLst>
          </p:cNvPr>
          <p:cNvSpPr txBox="1"/>
          <p:nvPr/>
        </p:nvSpPr>
        <p:spPr>
          <a:xfrm>
            <a:off x="5175437" y="3990415"/>
            <a:ext cx="349959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i="1" u="sng" dirty="0">
                <a:solidFill>
                  <a:srgbClr val="003493"/>
                </a:solidFill>
                <a:cs typeface="Segoe UI"/>
              </a:rPr>
              <a:t>Figure</a:t>
            </a:r>
            <a:r>
              <a:rPr lang="en-US" sz="1500" b="1" dirty="0">
                <a:solidFill>
                  <a:srgbClr val="003493"/>
                </a:solidFill>
                <a:cs typeface="Segoe UI"/>
              </a:rPr>
              <a:t>: Scatter plot of collected New Births data and Covid-19 data </a:t>
            </a:r>
            <a:r>
              <a:rPr lang="en-US" sz="1500" dirty="0">
                <a:cs typeface="Segoe UI"/>
              </a:rPr>
              <a:t>​</a:t>
            </a:r>
          </a:p>
          <a:p>
            <a:pPr algn="ctr"/>
            <a:r>
              <a:rPr lang="en-US" sz="1500" dirty="0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7747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Bar chart&#10;&#10;Description automatically generated">
            <a:extLst>
              <a:ext uri="{FF2B5EF4-FFF2-40B4-BE49-F238E27FC236}">
                <a16:creationId xmlns:a16="http://schemas.microsoft.com/office/drawing/2014/main" id="{E93523EF-0437-549C-24E1-B938F6C13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2835" y="722081"/>
            <a:ext cx="6938328" cy="37173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33C7F-2FE2-6F13-70F6-D34538EFC1CA}"/>
              </a:ext>
            </a:extLst>
          </p:cNvPr>
          <p:cNvSpPr txBox="1"/>
          <p:nvPr/>
        </p:nvSpPr>
        <p:spPr>
          <a:xfrm>
            <a:off x="897592" y="4503085"/>
            <a:ext cx="762616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i="1" dirty="0">
                <a:solidFill>
                  <a:srgbClr val="003493"/>
                </a:solidFill>
                <a:cs typeface="Segoe UI"/>
              </a:rPr>
              <a:t>Figure</a:t>
            </a:r>
            <a:r>
              <a:rPr lang="en-US" sz="1500" b="1" dirty="0">
                <a:solidFill>
                  <a:srgbClr val="003493"/>
                </a:solidFill>
                <a:cs typeface="Segoe UI"/>
              </a:rPr>
              <a:t>: Bar plot of collected Covid-19 data (county-wise) </a:t>
            </a:r>
            <a:endParaRPr lang="en-US" sz="1500" dirty="0">
              <a:cs typeface="Segoe U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ED4BAC-A998-90C8-70CF-5DBBB7563668}"/>
              </a:ext>
            </a:extLst>
          </p:cNvPr>
          <p:cNvSpPr txBox="1">
            <a:spLocks/>
          </p:cNvSpPr>
          <p:nvPr/>
        </p:nvSpPr>
        <p:spPr>
          <a:xfrm>
            <a:off x="401731" y="266386"/>
            <a:ext cx="8122023" cy="56033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/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44321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64D2"/>
      </a:hlink>
      <a:folHlink>
        <a:srgbClr val="0064B3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748</Words>
  <Application>Microsoft Office PowerPoint</Application>
  <PresentationFormat>On-screen Show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Arial,Sans-Serif</vt:lpstr>
      <vt:lpstr>Calibri</vt:lpstr>
      <vt:lpstr>Consolas</vt:lpstr>
      <vt:lpstr>Segoe UI</vt:lpstr>
      <vt:lpstr>Office Theme</vt:lpstr>
      <vt:lpstr>Interpretation of Oregon State Data in 2020</vt:lpstr>
      <vt:lpstr>Covid-19 Pandemic</vt:lpstr>
      <vt:lpstr>Why Oregon State?</vt:lpstr>
      <vt:lpstr>What makes it interesting?</vt:lpstr>
      <vt:lpstr>Previous Work</vt:lpstr>
      <vt:lpstr>Data Collection</vt:lpstr>
      <vt:lpstr>Objectives</vt:lpstr>
      <vt:lpstr>Data Representation</vt:lpstr>
      <vt:lpstr>PowerPoint Presentation</vt:lpstr>
      <vt:lpstr>Data Analysis and Results</vt:lpstr>
      <vt:lpstr>Data Analysis and Results </vt:lpstr>
      <vt:lpstr>Data Analysis and Results </vt:lpstr>
      <vt:lpstr>Discussion 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Dudley, Jane</dc:creator>
  <cp:lastModifiedBy>Ananthabhotla, Lakshmi Yasodhara</cp:lastModifiedBy>
  <cp:revision>1232</cp:revision>
  <cp:lastPrinted>2019-07-18T13:58:01Z</cp:lastPrinted>
  <dcterms:created xsi:type="dcterms:W3CDTF">2019-07-18T12:44:10Z</dcterms:created>
  <dcterms:modified xsi:type="dcterms:W3CDTF">2022-10-25T17:24:23Z</dcterms:modified>
</cp:coreProperties>
</file>